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60" r:id="rId5"/>
    <p:sldId id="262" r:id="rId6"/>
    <p:sldId id="266" r:id="rId7"/>
    <p:sldId id="265" r:id="rId8"/>
    <p:sldId id="264" r:id="rId9"/>
    <p:sldId id="263" r:id="rId10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3333CC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3333CC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3333CC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3333CC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3333CC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rgbClr val="3333CC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rgbClr val="3333CC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rgbClr val="3333CC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rgbClr val="3333CC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0C2F80"/>
    <a:srgbClr val="33CCFF"/>
    <a:srgbClr val="FFFFFF"/>
    <a:srgbClr val="0066FF"/>
    <a:srgbClr val="0000FF"/>
    <a:srgbClr val="5F5F5F"/>
    <a:srgbClr val="CC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1" autoAdjust="0"/>
    <p:restoredTop sz="94617" autoAdjust="0"/>
  </p:normalViewPr>
  <p:slideViewPr>
    <p:cSldViewPr>
      <p:cViewPr>
        <p:scale>
          <a:sx n="100" d="100"/>
          <a:sy n="100" d="100"/>
        </p:scale>
        <p:origin x="-516" y="12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r>
              <a:rPr lang="en-GB"/>
              <a:t>xx/xx/xxxx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r>
              <a:rPr lang="en-GB"/>
              <a:t>Editor:   Presentation name here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C6D62EF9-37AD-4A42-B757-68F6566D7B9D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52400" y="152400"/>
            <a:ext cx="2819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 b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228600"/>
            <a:ext cx="2819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GB"/>
              <a:t>xx/xx/xxxx</a:t>
            </a:r>
          </a:p>
        </p:txBody>
      </p:sp>
      <p:sp>
        <p:nvSpPr>
          <p:cNvPr id="410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28600" y="8763000"/>
            <a:ext cx="3810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GB"/>
              <a:t>Editor:   Presentation name here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648200" y="8686800"/>
            <a:ext cx="1981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 b="0">
                <a:solidFill>
                  <a:schemeClr val="tx1"/>
                </a:solidFill>
              </a:defRPr>
            </a:lvl1pPr>
          </a:lstStyle>
          <a:p>
            <a:fld id="{87AD860F-4A8E-4B92-A8A3-8A647A18DD1B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GB"/>
              <a:t>xx/xx/xxxx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GB"/>
              <a:t>Editor:   Presentation name here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B23F87-AFE4-4450-A3DA-ECBF397C97E1}" type="slidenum">
              <a:rPr lang="en-GB"/>
              <a:pPr/>
              <a:t>1</a:t>
            </a:fld>
            <a:endParaRPr lang="en-GB"/>
          </a:p>
        </p:txBody>
      </p:sp>
      <p:sp>
        <p:nvSpPr>
          <p:cNvPr id="296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GB"/>
              <a:t>xx/xx/xxxx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GB"/>
              <a:t>Editor:   Presentation name here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6F7004-FCB6-4F20-A1CD-06753804799B}" type="slidenum">
              <a:rPr lang="en-GB"/>
              <a:pPr/>
              <a:t>2</a:t>
            </a:fld>
            <a:endParaRPr lang="en-GB"/>
          </a:p>
        </p:txBody>
      </p:sp>
      <p:sp>
        <p:nvSpPr>
          <p:cNvPr id="256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GB"/>
              <a:t>xx/xx/xxxx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GB"/>
              <a:t>Editor:   Presentation name here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8F1651-817B-4962-A62F-FD372480C1B9}" type="slidenum">
              <a:rPr lang="en-GB"/>
              <a:pPr/>
              <a:t>3</a:t>
            </a:fld>
            <a:endParaRPr lang="en-GB"/>
          </a:p>
        </p:txBody>
      </p:sp>
      <p:sp>
        <p:nvSpPr>
          <p:cNvPr id="337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GB"/>
              <a:t>xx/xx/xxxx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GB"/>
              <a:t>Editor:   Presentation name here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CBB99C-EC9D-46C0-990C-1D3D6D407E23}" type="slidenum">
              <a:rPr lang="en-GB"/>
              <a:pPr/>
              <a:t>4</a:t>
            </a:fld>
            <a:endParaRPr lang="en-GB"/>
          </a:p>
        </p:txBody>
      </p:sp>
      <p:sp>
        <p:nvSpPr>
          <p:cNvPr id="378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GB"/>
              <a:t>xx/xx/xxxx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GB"/>
              <a:t>Editor:   Presentation name here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C50132-0935-446F-BD68-9ADD46834919}" type="slidenum">
              <a:rPr lang="en-GB"/>
              <a:pPr/>
              <a:t>5</a:t>
            </a:fld>
            <a:endParaRPr lang="en-GB"/>
          </a:p>
        </p:txBody>
      </p:sp>
      <p:sp>
        <p:nvSpPr>
          <p:cNvPr id="409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GB"/>
              <a:t>xx/xx/xxxx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GB"/>
              <a:t>Editor:   Presentation name here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3E1D07-069C-4A02-84AB-338FC0B84374}" type="slidenum">
              <a:rPr lang="en-GB"/>
              <a:pPr/>
              <a:t>6</a:t>
            </a:fld>
            <a:endParaRPr lang="en-GB"/>
          </a:p>
        </p:txBody>
      </p:sp>
      <p:sp>
        <p:nvSpPr>
          <p:cNvPr id="522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GB"/>
              <a:t>xx/xx/xxxx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GB"/>
              <a:t>Editor:   Presentation name here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3F1020-DD48-42D5-B8F5-B5D0F10A116A}" type="slidenum">
              <a:rPr lang="en-GB"/>
              <a:pPr/>
              <a:t>7</a:t>
            </a:fld>
            <a:endParaRPr lang="en-GB"/>
          </a:p>
        </p:txBody>
      </p:sp>
      <p:sp>
        <p:nvSpPr>
          <p:cNvPr id="491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GB"/>
              <a:t>xx/xx/xxxx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GB"/>
              <a:t>Editor:   Presentation name here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ED3955-CD58-4DF5-98FE-993E8C687F28}" type="slidenum">
              <a:rPr lang="en-GB"/>
              <a:pPr/>
              <a:t>8</a:t>
            </a:fld>
            <a:endParaRPr lang="en-GB"/>
          </a:p>
        </p:txBody>
      </p:sp>
      <p:sp>
        <p:nvSpPr>
          <p:cNvPr id="471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GB"/>
              <a:t>xx/xx/xxxx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GB"/>
              <a:t>Editor:   Presentation name here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BC5673-950B-4307-8863-61B32BA0D201}" type="slidenum">
              <a:rPr lang="en-GB"/>
              <a:pPr/>
              <a:t>9</a:t>
            </a:fld>
            <a:endParaRPr lang="en-GB"/>
          </a:p>
        </p:txBody>
      </p:sp>
      <p:sp>
        <p:nvSpPr>
          <p:cNvPr id="450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5613" y="4349750"/>
            <a:ext cx="8231187" cy="78105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Mastertitelformat bearbeiten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5613" y="5329238"/>
            <a:ext cx="8231187" cy="454025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r>
              <a:rPr lang="en-GB"/>
              <a:t>Master-Untertitelformat bearbeiten</a:t>
            </a:r>
          </a:p>
        </p:txBody>
      </p:sp>
      <p:sp>
        <p:nvSpPr>
          <p:cNvPr id="3114" name="Rectangle 42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September 2009</a:t>
            </a:r>
          </a:p>
        </p:txBody>
      </p:sp>
      <p:sp>
        <p:nvSpPr>
          <p:cNvPr id="3115" name="Rectangle 4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IR3535®: </a:t>
            </a:r>
            <a:r>
              <a:rPr lang="en-US"/>
              <a:t>Shield yourself</a:t>
            </a:r>
            <a:r>
              <a:rPr lang="de-DE"/>
              <a:t> </a:t>
            </a:r>
            <a:r>
              <a:rPr lang="en-US"/>
              <a:t>against insects</a:t>
            </a:r>
            <a:endParaRPr lang="en-GB"/>
          </a:p>
        </p:txBody>
      </p:sp>
      <p:sp>
        <p:nvSpPr>
          <p:cNvPr id="3116" name="Rectangle 4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Page </a:t>
            </a:r>
            <a:fld id="{744A38C0-36C3-4E2D-9652-63906225C559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3118" name="Picture 46" descr="Merck ru  EndeTi_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836613"/>
            <a:ext cx="403225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September 2009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IR3535®: </a:t>
            </a:r>
            <a:r>
              <a:rPr lang="en-US"/>
              <a:t>Shield yourself</a:t>
            </a:r>
            <a:r>
              <a:rPr lang="de-DE"/>
              <a:t> </a:t>
            </a:r>
            <a:r>
              <a:rPr lang="en-US"/>
              <a:t>against insects</a:t>
            </a:r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Page </a:t>
            </a:r>
            <a:fld id="{AD912564-3F5D-45BB-88BE-36B089DBC9B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6225" y="307975"/>
            <a:ext cx="2055813" cy="63341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5613" y="307975"/>
            <a:ext cx="6018212" cy="63341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September 2009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IR3535®: </a:t>
            </a:r>
            <a:r>
              <a:rPr lang="en-US"/>
              <a:t>Shield yourself</a:t>
            </a:r>
            <a:r>
              <a:rPr lang="de-DE"/>
              <a:t> </a:t>
            </a:r>
            <a:r>
              <a:rPr lang="en-US"/>
              <a:t>against insects</a:t>
            </a:r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Page </a:t>
            </a:r>
            <a:fld id="{DA623834-4DDA-44D2-AF92-CB5329FBAAE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tel og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5613" y="307975"/>
            <a:ext cx="6919912" cy="116205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abell 2"/>
          <p:cNvSpPr>
            <a:spLocks noGrp="1"/>
          </p:cNvSpPr>
          <p:nvPr>
            <p:ph type="tbl" idx="1"/>
          </p:nvPr>
        </p:nvSpPr>
        <p:spPr>
          <a:xfrm>
            <a:off x="455613" y="1811338"/>
            <a:ext cx="8226425" cy="4830762"/>
          </a:xfrm>
        </p:spPr>
        <p:txBody>
          <a:bodyPr/>
          <a:lstStyle/>
          <a:p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82563" y="6661150"/>
            <a:ext cx="1033462" cy="122238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September 2009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2787650" y="6661150"/>
            <a:ext cx="3562350" cy="122238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IR3535®: </a:t>
            </a:r>
            <a:r>
              <a:rPr lang="en-US"/>
              <a:t>Shield yourself</a:t>
            </a:r>
            <a:r>
              <a:rPr lang="de-DE"/>
              <a:t> </a:t>
            </a:r>
            <a:r>
              <a:rPr lang="en-US"/>
              <a:t>against insects</a:t>
            </a:r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456613" y="6661150"/>
            <a:ext cx="533400" cy="122238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Page </a:t>
            </a:r>
            <a:fld id="{9C904EB6-1BCA-4481-B64A-521062A1DD7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September 2009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IR3535®: </a:t>
            </a:r>
            <a:r>
              <a:rPr lang="en-US"/>
              <a:t>Shield yourself</a:t>
            </a:r>
            <a:r>
              <a:rPr lang="de-DE"/>
              <a:t> </a:t>
            </a:r>
            <a:r>
              <a:rPr lang="en-US"/>
              <a:t>against insects</a:t>
            </a:r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Page </a:t>
            </a:r>
            <a:fld id="{6DF2F074-46F4-4D41-8792-6205EE27D49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September 2009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IR3535®: </a:t>
            </a:r>
            <a:r>
              <a:rPr lang="en-US"/>
              <a:t>Shield yourself</a:t>
            </a:r>
            <a:r>
              <a:rPr lang="de-DE"/>
              <a:t> </a:t>
            </a:r>
            <a:r>
              <a:rPr lang="en-US"/>
              <a:t>against insects</a:t>
            </a:r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Page </a:t>
            </a:r>
            <a:fld id="{0C6E0A18-91AC-46B3-94EB-6BB0A310F43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5613" y="1811338"/>
            <a:ext cx="4037012" cy="4830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5025" y="1811338"/>
            <a:ext cx="4037013" cy="4830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September 2009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IR3535®: </a:t>
            </a:r>
            <a:r>
              <a:rPr lang="en-US"/>
              <a:t>Shield yourself</a:t>
            </a:r>
            <a:r>
              <a:rPr lang="de-DE"/>
              <a:t> </a:t>
            </a:r>
            <a:r>
              <a:rPr lang="en-US"/>
              <a:t>against insects</a:t>
            </a:r>
            <a:endParaRPr lang="en-GB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Page </a:t>
            </a:r>
            <a:fld id="{1D1E5FAA-CB16-4B18-90D6-6B8CB31D3A1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September 2009</a:t>
            </a: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IR3535®: </a:t>
            </a:r>
            <a:r>
              <a:rPr lang="en-US"/>
              <a:t>Shield yourself</a:t>
            </a:r>
            <a:r>
              <a:rPr lang="de-DE"/>
              <a:t> </a:t>
            </a:r>
            <a:r>
              <a:rPr lang="en-US"/>
              <a:t>against insects</a:t>
            </a:r>
            <a:endParaRPr lang="en-GB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Page </a:t>
            </a:r>
            <a:fld id="{1DA72E0F-CC90-4B09-BB60-543B0487640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September 2009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IR3535®: </a:t>
            </a:r>
            <a:r>
              <a:rPr lang="en-US"/>
              <a:t>Shield yourself</a:t>
            </a:r>
            <a:r>
              <a:rPr lang="de-DE"/>
              <a:t> </a:t>
            </a:r>
            <a:r>
              <a:rPr lang="en-US"/>
              <a:t>against insects</a:t>
            </a:r>
            <a:endParaRPr lang="en-GB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Page </a:t>
            </a:r>
            <a:fld id="{7025F599-D783-4573-A0B3-82695FD70F0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September 2009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IR3535®: </a:t>
            </a:r>
            <a:r>
              <a:rPr lang="en-US"/>
              <a:t>Shield yourself</a:t>
            </a:r>
            <a:r>
              <a:rPr lang="de-DE"/>
              <a:t> </a:t>
            </a:r>
            <a:r>
              <a:rPr lang="en-US"/>
              <a:t>against insects</a:t>
            </a:r>
            <a:endParaRPr lang="en-GB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Page </a:t>
            </a:r>
            <a:fld id="{5F7433CC-69D3-46C2-A609-4456200F9F2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September 2009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IR3535®: </a:t>
            </a:r>
            <a:r>
              <a:rPr lang="en-US"/>
              <a:t>Shield yourself</a:t>
            </a:r>
            <a:r>
              <a:rPr lang="de-DE"/>
              <a:t> </a:t>
            </a:r>
            <a:r>
              <a:rPr lang="en-US"/>
              <a:t>against insects</a:t>
            </a:r>
            <a:endParaRPr lang="en-GB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Page </a:t>
            </a:r>
            <a:fld id="{44AC4CF7-EB26-40B9-968E-08A3AA9E395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September 2009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IR3535®: </a:t>
            </a:r>
            <a:r>
              <a:rPr lang="en-US"/>
              <a:t>Shield yourself</a:t>
            </a:r>
            <a:r>
              <a:rPr lang="de-DE"/>
              <a:t> </a:t>
            </a:r>
            <a:r>
              <a:rPr lang="en-US"/>
              <a:t>against insects</a:t>
            </a:r>
            <a:endParaRPr lang="en-GB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Page </a:t>
            </a:r>
            <a:fld id="{7856A6E3-860D-4FB8-B6BE-5C9C6414308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307975"/>
            <a:ext cx="6919912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811338"/>
            <a:ext cx="8226425" cy="483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Mastertextformat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563" y="6661150"/>
            <a:ext cx="1033462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GB"/>
              <a:t>September 2009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87650" y="6661150"/>
            <a:ext cx="35623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de-DE"/>
              <a:t>IR3535®: </a:t>
            </a:r>
            <a:r>
              <a:rPr lang="en-US"/>
              <a:t>Shield yourself</a:t>
            </a:r>
            <a:r>
              <a:rPr lang="de-DE"/>
              <a:t> </a:t>
            </a:r>
            <a:r>
              <a:rPr lang="en-US"/>
              <a:t>against insects</a:t>
            </a: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6613" y="6661150"/>
            <a:ext cx="5334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GB"/>
              <a:t>Page </a:t>
            </a:r>
            <a:fld id="{84F225C9-C401-48B1-B4D6-18CE2BF5F510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1082" name="Picture 5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1220788"/>
            <a:ext cx="7445375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83" name="Picture 59" descr="MERCK_Inhalt_farbe_OK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664450" y="225425"/>
            <a:ext cx="1331913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0"/>
        </a:spcBef>
        <a:spcAft>
          <a:spcPct val="40000"/>
        </a:spcAft>
        <a:buClr>
          <a:schemeClr val="bg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40000"/>
        </a:spcAft>
        <a:buClr>
          <a:schemeClr val="bg2"/>
        </a:buClr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0"/>
        </a:spcBef>
        <a:spcAft>
          <a:spcPct val="40000"/>
        </a:spcAft>
        <a:buClr>
          <a:schemeClr val="bg2"/>
        </a:buClr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0"/>
        </a:spcBef>
        <a:spcAft>
          <a:spcPct val="40000"/>
        </a:spcAft>
        <a:buClr>
          <a:schemeClr val="bg2"/>
        </a:buClr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0"/>
        </a:spcBef>
        <a:spcAft>
          <a:spcPct val="40000"/>
        </a:spcAft>
        <a:buClr>
          <a:schemeClr val="bg2"/>
        </a:buClr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0"/>
        </a:spcBef>
        <a:spcAft>
          <a:spcPct val="40000"/>
        </a:spcAft>
        <a:buClr>
          <a:schemeClr val="bg2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0"/>
        </a:spcBef>
        <a:spcAft>
          <a:spcPct val="40000"/>
        </a:spcAft>
        <a:buClr>
          <a:schemeClr val="bg2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0"/>
        </a:spcBef>
        <a:spcAft>
          <a:spcPct val="40000"/>
        </a:spcAft>
        <a:buClr>
          <a:schemeClr val="bg2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0"/>
        </a:spcBef>
        <a:spcAft>
          <a:spcPct val="40000"/>
        </a:spcAft>
        <a:buClr>
          <a:schemeClr val="bg2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wmf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wmf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Office_Excel_Chart1.xls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Microsoft_Office_Excel_Char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Microsoft_Office_Excel_Chart3.xls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2400"/>
              <a:t>IR3535</a:t>
            </a:r>
            <a:r>
              <a:rPr lang="de-DE" sz="2400" baseline="30000"/>
              <a:t>®</a:t>
            </a:r>
            <a:r>
              <a:rPr lang="de-DE" sz="2400"/>
              <a:t>: </a:t>
            </a:r>
            <a:br>
              <a:rPr lang="de-DE" sz="2400"/>
            </a:br>
            <a:r>
              <a:rPr lang="en-US" sz="2400" b="1"/>
              <a:t>Shield yourself</a:t>
            </a:r>
            <a:r>
              <a:rPr lang="de-DE" sz="2400"/>
              <a:t> </a:t>
            </a:r>
            <a:r>
              <a:rPr lang="en-US" sz="2400" b="1"/>
              <a:t>against insects</a:t>
            </a:r>
            <a:r>
              <a:rPr lang="de-DE" sz="2400"/>
              <a:t> 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/>
              <a:t>Dr. AM Bohlmann</a:t>
            </a:r>
          </a:p>
        </p:txBody>
      </p:sp>
      <p:pic>
        <p:nvPicPr>
          <p:cNvPr id="2058" name="Picture 10" descr="klein_ken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03838" y="333375"/>
            <a:ext cx="3840162" cy="5759450"/>
          </a:xfrm>
          <a:prstGeom prst="rect">
            <a:avLst/>
          </a:prstGeom>
          <a:noFill/>
        </p:spPr>
      </p:pic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6659563" y="404813"/>
            <a:ext cx="71437" cy="6048375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98746" tIns="49373" rIns="98746" bIns="49373" anchor="ctr"/>
          <a:lstStyle/>
          <a:p>
            <a:endParaRPr lang="nb-NO"/>
          </a:p>
        </p:txBody>
      </p:sp>
      <p:sp>
        <p:nvSpPr>
          <p:cNvPr id="2066" name="AutoShape 18"/>
          <p:cNvSpPr>
            <a:spLocks noChangeArrowheads="1"/>
          </p:cNvSpPr>
          <p:nvPr/>
        </p:nvSpPr>
        <p:spPr bwMode="auto">
          <a:xfrm rot="60825447">
            <a:off x="6660356" y="5661819"/>
            <a:ext cx="576263" cy="720725"/>
          </a:xfrm>
          <a:prstGeom prst="flowChartOnlineStorage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98746" tIns="49373" rIns="98746" bIns="49373" anchor="ctr"/>
          <a:lstStyle/>
          <a:p>
            <a:endParaRPr lang="nb-N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September 2009</a:t>
            </a:r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IR3535®: </a:t>
            </a:r>
            <a:r>
              <a:rPr lang="en-US"/>
              <a:t>Shield yourself</a:t>
            </a:r>
            <a:r>
              <a:rPr lang="de-DE"/>
              <a:t> </a:t>
            </a:r>
            <a:r>
              <a:rPr lang="en-US"/>
              <a:t>against insects</a:t>
            </a:r>
            <a:endParaRPr lang="en-GB"/>
          </a:p>
        </p:txBody>
      </p:sp>
      <p:sp>
        <p:nvSpPr>
          <p:cNvPr id="12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F6C9A983-A82A-4FCE-ADA5-1750389DEE64}" type="slidenum">
              <a:rPr lang="en-GB"/>
              <a:pPr/>
              <a:t>2</a:t>
            </a:fld>
            <a:endParaRPr lang="en-GB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>
                <a:solidFill>
                  <a:srgbClr val="3333CC"/>
                </a:solidFill>
              </a:rPr>
              <a:t>IR3535</a:t>
            </a:r>
            <a:r>
              <a:rPr lang="en-US" sz="3200" b="1" baseline="30000">
                <a:solidFill>
                  <a:srgbClr val="3333CC"/>
                </a:solidFill>
              </a:rPr>
              <a:t>®</a:t>
            </a:r>
            <a:r>
              <a:rPr lang="en-US" sz="3200">
                <a:solidFill>
                  <a:srgbClr val="3333CC"/>
                </a:solidFill>
              </a:rPr>
              <a:t> the insect repellent</a:t>
            </a:r>
          </a:p>
        </p:txBody>
      </p:sp>
      <p:pic>
        <p:nvPicPr>
          <p:cNvPr id="6150" name="Picture 6" descr="gespiegelt_klein_flow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3066409">
            <a:off x="5488782" y="1793081"/>
            <a:ext cx="1841500" cy="2665413"/>
          </a:xfrm>
          <a:prstGeom prst="rect">
            <a:avLst/>
          </a:prstGeom>
          <a:noFill/>
        </p:spPr>
      </p:pic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7451725" y="1557338"/>
            <a:ext cx="1692275" cy="5111750"/>
          </a:xfrm>
          <a:prstGeom prst="rect">
            <a:avLst/>
          </a:prstGeom>
          <a:solidFill>
            <a:srgbClr val="7EB4F6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8746" tIns="49373" rIns="98746" bIns="49373" anchor="ctr"/>
          <a:lstStyle/>
          <a:p>
            <a:pPr algn="ctr" defTabSz="987425"/>
            <a:endParaRPr lang="de-DE" sz="1900" b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6153" name="Picture 9" descr="Flaschen_klein"/>
          <p:cNvPicPr>
            <a:picLocks noChangeAspect="1" noChangeArrowheads="1"/>
          </p:cNvPicPr>
          <p:nvPr>
            <p:ph type="body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092950" y="4292600"/>
            <a:ext cx="1703388" cy="2565400"/>
          </a:xfrm>
          <a:noFill/>
          <a:ln/>
        </p:spPr>
      </p:pic>
      <p:pic>
        <p:nvPicPr>
          <p:cNvPr id="6154" name="Picture 10" descr="sehrklein_kend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1844675"/>
            <a:ext cx="1055687" cy="1584325"/>
          </a:xfrm>
          <a:prstGeom prst="rect">
            <a:avLst/>
          </a:prstGeom>
          <a:noFill/>
        </p:spPr>
      </p:pic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1476375" y="2205038"/>
            <a:ext cx="2944813" cy="936625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98746" tIns="49373" rIns="98746" bIns="49373" anchor="ctr"/>
          <a:lstStyle/>
          <a:p>
            <a:pPr defTabSz="987425"/>
            <a:r>
              <a:rPr lang="en-US" sz="2800">
                <a:latin typeface="Times New Roman" pitchFamily="18" charset="0"/>
              </a:rPr>
              <a:t>"Against insects </a:t>
            </a:r>
          </a:p>
          <a:p>
            <a:pPr defTabSz="987425"/>
            <a:r>
              <a:rPr lang="en-US" sz="2800">
                <a:latin typeface="Times New Roman" pitchFamily="18" charset="0"/>
              </a:rPr>
              <a:t>  you better defend </a:t>
            </a:r>
          </a:p>
          <a:p>
            <a:pPr defTabSz="987425"/>
            <a:r>
              <a:rPr lang="en-US" sz="2800">
                <a:latin typeface="Times New Roman" pitchFamily="18" charset="0"/>
              </a:rPr>
              <a:t>  yourself really effective"</a:t>
            </a:r>
            <a:endParaRPr lang="en-US" sz="2800">
              <a:latin typeface="Times New Roman" pitchFamily="18" charset="0"/>
              <a:cs typeface="Arial" charset="0"/>
            </a:endParaRPr>
          </a:p>
        </p:txBody>
      </p:sp>
      <p:pic>
        <p:nvPicPr>
          <p:cNvPr id="6158" name="Picture 14" descr="Logo IR353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7625" y="1773238"/>
            <a:ext cx="1223963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395288" y="4149725"/>
            <a:ext cx="4392612" cy="1558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8746" tIns="49373" rIns="98746" bIns="49373" anchor="ctr"/>
          <a:lstStyle/>
          <a:p>
            <a:pPr defTabSz="987425"/>
            <a:r>
              <a:rPr lang="en-US">
                <a:solidFill>
                  <a:schemeClr val="tx1"/>
                </a:solidFill>
              </a:rPr>
              <a:t>Insect repellents </a:t>
            </a:r>
            <a:r>
              <a:rPr lang="en-US" b="0">
                <a:solidFill>
                  <a:schemeClr val="tx1"/>
                </a:solidFill>
              </a:rPr>
              <a:t>are substances</a:t>
            </a:r>
          </a:p>
          <a:p>
            <a:pPr defTabSz="987425"/>
            <a:r>
              <a:rPr lang="en-US" b="0">
                <a:solidFill>
                  <a:schemeClr val="tx1"/>
                </a:solidFill>
              </a:rPr>
              <a:t>applied to skin, hair, clothing, or other </a:t>
            </a:r>
          </a:p>
          <a:p>
            <a:pPr defTabSz="987425"/>
            <a:r>
              <a:rPr lang="en-US" b="0">
                <a:solidFill>
                  <a:schemeClr val="tx1"/>
                </a:solidFill>
                <a:cs typeface="Arial" charset="0"/>
              </a:rPr>
              <a:t>surfaces (e.g. floor) which discourages </a:t>
            </a:r>
          </a:p>
          <a:p>
            <a:pPr defTabSz="987425"/>
            <a:r>
              <a:rPr lang="en-US" b="0">
                <a:solidFill>
                  <a:schemeClr val="tx1"/>
                </a:solidFill>
                <a:cs typeface="Arial" charset="0"/>
              </a:rPr>
              <a:t>Insects from landing or climbing on that</a:t>
            </a:r>
          </a:p>
          <a:p>
            <a:pPr defTabSz="987425"/>
            <a:r>
              <a:rPr lang="en-US" b="0">
                <a:solidFill>
                  <a:schemeClr val="tx1"/>
                </a:solidFill>
                <a:cs typeface="Arial" charset="0"/>
              </a:rPr>
              <a:t>surface.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September 2009</a:t>
            </a:r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IR3535®: </a:t>
            </a:r>
            <a:r>
              <a:rPr lang="en-US"/>
              <a:t>Shield yourself</a:t>
            </a:r>
            <a:r>
              <a:rPr lang="de-DE"/>
              <a:t> </a:t>
            </a:r>
            <a:r>
              <a:rPr lang="en-US"/>
              <a:t>against insects</a:t>
            </a:r>
            <a:endParaRPr lang="en-GB"/>
          </a:p>
        </p:txBody>
      </p:sp>
      <p:sp>
        <p:nvSpPr>
          <p:cNvPr id="12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6E69DD62-0D58-49BD-8DD9-1D1E1B86CFC6}" type="slidenum">
              <a:rPr lang="en-GB"/>
              <a:pPr/>
              <a:t>3</a:t>
            </a:fld>
            <a:endParaRPr lang="en-GB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>
                <a:solidFill>
                  <a:srgbClr val="3333CC"/>
                </a:solidFill>
              </a:rPr>
              <a:t>IR3535</a:t>
            </a:r>
            <a:r>
              <a:rPr lang="en-US" sz="3200" b="1" baseline="30000">
                <a:solidFill>
                  <a:srgbClr val="3333CC"/>
                </a:solidFill>
              </a:rPr>
              <a:t>®</a:t>
            </a:r>
            <a:r>
              <a:rPr lang="en-US" sz="3200">
                <a:solidFill>
                  <a:srgbClr val="3333CC"/>
                </a:solidFill>
              </a:rPr>
              <a:t> </a:t>
            </a:r>
            <a:r>
              <a:rPr lang="en-US" sz="3200" b="1"/>
              <a:t>close to nature</a:t>
            </a:r>
          </a:p>
        </p:txBody>
      </p:sp>
      <p:pic>
        <p:nvPicPr>
          <p:cNvPr id="32774" name="Picture 6" descr="sehrklein_kend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4005263"/>
            <a:ext cx="1247775" cy="1871662"/>
          </a:xfrm>
          <a:prstGeom prst="rect">
            <a:avLst/>
          </a:prstGeom>
          <a:noFill/>
        </p:spPr>
      </p:pic>
      <p:pic>
        <p:nvPicPr>
          <p:cNvPr id="32786" name="Picture 18" descr="gespiegelt_klein_flow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3066409">
            <a:off x="5488782" y="1793081"/>
            <a:ext cx="1841500" cy="2665413"/>
          </a:xfrm>
          <a:prstGeom prst="rect">
            <a:avLst/>
          </a:prstGeom>
          <a:noFill/>
        </p:spPr>
      </p:pic>
      <p:sp>
        <p:nvSpPr>
          <p:cNvPr id="32787" name="Rectangle 19"/>
          <p:cNvSpPr>
            <a:spLocks noChangeArrowheads="1"/>
          </p:cNvSpPr>
          <p:nvPr/>
        </p:nvSpPr>
        <p:spPr bwMode="auto">
          <a:xfrm>
            <a:off x="7451725" y="1557338"/>
            <a:ext cx="1692275" cy="5111750"/>
          </a:xfrm>
          <a:prstGeom prst="rect">
            <a:avLst/>
          </a:prstGeom>
          <a:solidFill>
            <a:srgbClr val="7EB4F6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8746" tIns="49373" rIns="98746" bIns="49373" anchor="ctr"/>
          <a:lstStyle/>
          <a:p>
            <a:pPr algn="ctr" defTabSz="987425"/>
            <a:endParaRPr lang="de-DE" sz="1900" b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32789" name="Picture 21" descr="Flaschen_klein"/>
          <p:cNvPicPr>
            <a:picLocks noChangeAspect="1" noChangeArrowheads="1"/>
          </p:cNvPicPr>
          <p:nvPr>
            <p:ph type="body"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7092950" y="4365625"/>
            <a:ext cx="1654175" cy="2492375"/>
          </a:xfrm>
          <a:noFill/>
          <a:ln/>
        </p:spPr>
      </p:pic>
      <p:pic>
        <p:nvPicPr>
          <p:cNvPr id="32790" name="Picture 22" descr="Logo IR353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7625" y="1773238"/>
            <a:ext cx="1223963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91" name="Rectangle 23"/>
          <p:cNvSpPr>
            <a:spLocks noChangeArrowheads="1"/>
          </p:cNvSpPr>
          <p:nvPr/>
        </p:nvSpPr>
        <p:spPr bwMode="auto">
          <a:xfrm>
            <a:off x="3203575" y="4508500"/>
            <a:ext cx="3960813" cy="1558925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98746" tIns="49373" rIns="98746" bIns="49373" anchor="ctr"/>
          <a:lstStyle/>
          <a:p>
            <a:pPr defTabSz="987425"/>
            <a:r>
              <a:rPr lang="en-US" sz="1600" b="0">
                <a:solidFill>
                  <a:schemeClr val="tx1"/>
                </a:solidFill>
              </a:rPr>
              <a:t>DEET and Picaridin do </a:t>
            </a:r>
            <a:r>
              <a:rPr lang="en-US" sz="1600">
                <a:solidFill>
                  <a:schemeClr val="tx1"/>
                </a:solidFill>
              </a:rPr>
              <a:t>not</a:t>
            </a:r>
          </a:p>
          <a:p>
            <a:pPr defTabSz="987425"/>
            <a:r>
              <a:rPr lang="en-US" sz="1600" b="0">
                <a:solidFill>
                  <a:schemeClr val="tx1"/>
                </a:solidFill>
              </a:rPr>
              <a:t>show structural similarity </a:t>
            </a:r>
          </a:p>
          <a:p>
            <a:pPr defTabSz="987425"/>
            <a:r>
              <a:rPr lang="en-US" sz="1600" b="0">
                <a:solidFill>
                  <a:schemeClr val="tx1"/>
                </a:solidFill>
              </a:rPr>
              <a:t>with</a:t>
            </a:r>
            <a:r>
              <a:rPr lang="en-US" sz="1600">
                <a:solidFill>
                  <a:schemeClr val="tx1"/>
                </a:solidFill>
              </a:rPr>
              <a:t> nature.</a:t>
            </a:r>
            <a:endParaRPr lang="en-US" sz="1600" b="0">
              <a:solidFill>
                <a:schemeClr val="tx1"/>
              </a:solidFill>
            </a:endParaRPr>
          </a:p>
        </p:txBody>
      </p:sp>
      <p:sp>
        <p:nvSpPr>
          <p:cNvPr id="32793" name="Rectangle 25"/>
          <p:cNvSpPr>
            <a:spLocks noChangeArrowheads="1"/>
          </p:cNvSpPr>
          <p:nvPr/>
        </p:nvSpPr>
        <p:spPr bwMode="auto">
          <a:xfrm>
            <a:off x="395288" y="1989138"/>
            <a:ext cx="3960812" cy="1558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8746" tIns="49373" rIns="98746" bIns="49373" anchor="ctr"/>
          <a:lstStyle/>
          <a:p>
            <a:pPr defTabSz="987425"/>
            <a:r>
              <a:rPr lang="en-US" b="0">
                <a:solidFill>
                  <a:schemeClr val="tx1"/>
                </a:solidFill>
              </a:rPr>
              <a:t>IR3535</a:t>
            </a:r>
            <a:r>
              <a:rPr lang="en-US" b="0" baseline="30000">
                <a:solidFill>
                  <a:schemeClr val="tx1"/>
                </a:solidFill>
              </a:rPr>
              <a:t>®</a:t>
            </a:r>
            <a:r>
              <a:rPr lang="en-US" b="0">
                <a:solidFill>
                  <a:schemeClr val="tx1"/>
                </a:solidFill>
              </a:rPr>
              <a:t> </a:t>
            </a:r>
            <a:r>
              <a:rPr lang="en-US" b="0">
                <a:solidFill>
                  <a:srgbClr val="0000FF"/>
                </a:solidFill>
                <a:latin typeface="Times New Roman" pitchFamily="18" charset="0"/>
              </a:rPr>
              <a:t>is </a:t>
            </a:r>
          </a:p>
          <a:p>
            <a:pPr defTabSz="987425"/>
            <a:r>
              <a:rPr lang="en-US" b="0">
                <a:solidFill>
                  <a:srgbClr val="0000FF"/>
                </a:solidFill>
                <a:latin typeface="Times New Roman" pitchFamily="18" charset="0"/>
              </a:rPr>
              <a:t>structurally similar to</a:t>
            </a:r>
            <a:r>
              <a:rPr lang="en-US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  <a:p>
            <a:pPr defTabSz="987425"/>
            <a:r>
              <a:rPr lang="en-US">
                <a:solidFill>
                  <a:srgbClr val="0000FF"/>
                </a:solidFill>
                <a:latin typeface="Times New Roman" pitchFamily="18" charset="0"/>
              </a:rPr>
              <a:t>naturally occurring</a:t>
            </a:r>
          </a:p>
          <a:p>
            <a:pPr defTabSz="987425"/>
            <a:r>
              <a:rPr lang="en-US" b="0">
                <a:solidFill>
                  <a:schemeClr val="tx1"/>
                </a:solidFill>
              </a:rPr>
              <a:t>amino acid </a:t>
            </a:r>
            <a:r>
              <a:rPr lang="de-DE" b="0">
                <a:solidFill>
                  <a:schemeClr val="tx1"/>
                </a:solidFill>
              </a:rPr>
              <a:t>β</a:t>
            </a:r>
            <a:r>
              <a:rPr lang="en-US" b="0">
                <a:solidFill>
                  <a:schemeClr val="tx1"/>
                </a:solidFill>
              </a:rPr>
              <a:t>-alanine -</a:t>
            </a:r>
          </a:p>
          <a:p>
            <a:pPr defTabSz="987425"/>
            <a:r>
              <a:rPr lang="en-US" b="0">
                <a:solidFill>
                  <a:srgbClr val="0000FF"/>
                </a:solidFill>
                <a:latin typeface="Times New Roman" pitchFamily="18" charset="0"/>
              </a:rPr>
              <a:t>an amino acid of human being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September 2009</a:t>
            </a:r>
          </a:p>
        </p:txBody>
      </p:sp>
      <p:sp>
        <p:nvSpPr>
          <p:cNvPr id="13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IR3535®: </a:t>
            </a:r>
            <a:r>
              <a:rPr lang="en-US"/>
              <a:t>Shield yourself</a:t>
            </a:r>
            <a:r>
              <a:rPr lang="de-DE"/>
              <a:t> </a:t>
            </a:r>
            <a:r>
              <a:rPr lang="en-US"/>
              <a:t>against insects</a:t>
            </a:r>
            <a:endParaRPr lang="en-GB"/>
          </a:p>
        </p:txBody>
      </p:sp>
      <p:sp>
        <p:nvSpPr>
          <p:cNvPr id="14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DED77236-7AB0-4271-AA65-583EFAC22B9F}" type="slidenum">
              <a:rPr lang="en-GB"/>
              <a:pPr/>
              <a:t>4</a:t>
            </a:fld>
            <a:endParaRPr lang="en-GB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>
                <a:solidFill>
                  <a:srgbClr val="3333CC"/>
                </a:solidFill>
              </a:rPr>
              <a:t>IR3535</a:t>
            </a:r>
            <a:r>
              <a:rPr lang="en-US" sz="3200" b="1" baseline="30000">
                <a:solidFill>
                  <a:srgbClr val="3333CC"/>
                </a:solidFill>
              </a:rPr>
              <a:t>®</a:t>
            </a:r>
            <a:r>
              <a:rPr lang="en-US" sz="3200">
                <a:solidFill>
                  <a:srgbClr val="3333CC"/>
                </a:solidFill>
              </a:rPr>
              <a:t> </a:t>
            </a:r>
            <a:r>
              <a:rPr lang="en-US" sz="2800" b="1"/>
              <a:t>excellent toxicological profile</a:t>
            </a:r>
          </a:p>
        </p:txBody>
      </p:sp>
      <p:pic>
        <p:nvPicPr>
          <p:cNvPr id="36867" name="Picture 3" descr="sehrklein_kend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4941888"/>
            <a:ext cx="1055688" cy="1584325"/>
          </a:xfrm>
          <a:prstGeom prst="rect">
            <a:avLst/>
          </a:prstGeom>
          <a:noFill/>
        </p:spPr>
      </p:pic>
      <p:pic>
        <p:nvPicPr>
          <p:cNvPr id="36871" name="Picture 7" descr="gespiegelt_klein_flow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3066409">
            <a:off x="5631657" y="1793081"/>
            <a:ext cx="1841500" cy="2665413"/>
          </a:xfrm>
          <a:prstGeom prst="rect">
            <a:avLst/>
          </a:prstGeom>
          <a:noFill/>
        </p:spPr>
      </p:pic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7451725" y="1557338"/>
            <a:ext cx="1692275" cy="5111750"/>
          </a:xfrm>
          <a:prstGeom prst="rect">
            <a:avLst/>
          </a:prstGeom>
          <a:solidFill>
            <a:srgbClr val="7EB4F6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8746" tIns="49373" rIns="98746" bIns="49373" anchor="ctr"/>
          <a:lstStyle/>
          <a:p>
            <a:pPr algn="ctr" defTabSz="987425"/>
            <a:endParaRPr lang="de-DE" sz="1900" b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36873" name="Picture 9" descr="Flaschen_klein"/>
          <p:cNvPicPr>
            <a:picLocks noChangeAspect="1" noChangeArrowheads="1"/>
          </p:cNvPicPr>
          <p:nvPr>
            <p:ph type="body"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7092950" y="4437063"/>
            <a:ext cx="1608138" cy="2420937"/>
          </a:xfrm>
          <a:noFill/>
          <a:ln/>
        </p:spPr>
      </p:pic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250825" y="1628775"/>
            <a:ext cx="3529013" cy="936625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98746" tIns="49373" rIns="98746" bIns="49373" anchor="ctr"/>
          <a:lstStyle/>
          <a:p>
            <a:pPr defTabSz="987425"/>
            <a:r>
              <a:rPr lang="en-US" sz="1600">
                <a:solidFill>
                  <a:schemeClr val="tx1"/>
                </a:solidFill>
              </a:rPr>
              <a:t>EPA registration as </a:t>
            </a:r>
            <a:r>
              <a:rPr lang="en-US" sz="1600">
                <a:solidFill>
                  <a:schemeClr val="accent2"/>
                </a:solidFill>
              </a:rPr>
              <a:t>Bio</a:t>
            </a:r>
            <a:r>
              <a:rPr lang="en-US" sz="1600">
                <a:solidFill>
                  <a:schemeClr val="tx1"/>
                </a:solidFill>
              </a:rPr>
              <a:t>pesticide</a:t>
            </a:r>
          </a:p>
          <a:p>
            <a:pPr defTabSz="987425"/>
            <a:r>
              <a:rPr lang="en-US" sz="1600" b="0">
                <a:solidFill>
                  <a:schemeClr val="tx1"/>
                </a:solidFill>
              </a:rPr>
              <a:t>US-EPA classification:</a:t>
            </a:r>
          </a:p>
        </p:txBody>
      </p:sp>
      <p:pic>
        <p:nvPicPr>
          <p:cNvPr id="36876" name="Picture 12" descr="Logo IR353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7625" y="1773238"/>
            <a:ext cx="1223963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2987675" y="4941888"/>
            <a:ext cx="3529013" cy="936625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98746" tIns="49373" rIns="98746" bIns="49373" anchor="ctr"/>
          <a:lstStyle/>
          <a:p>
            <a:pPr defTabSz="987425"/>
            <a:r>
              <a:rPr lang="en-US" sz="1600">
                <a:solidFill>
                  <a:schemeClr val="tx1"/>
                </a:solidFill>
              </a:rPr>
              <a:t>Picaridin, registered pesticide:</a:t>
            </a:r>
          </a:p>
          <a:p>
            <a:pPr defTabSz="987425"/>
            <a:r>
              <a:rPr lang="en-US" sz="1600" b="0">
                <a:solidFill>
                  <a:schemeClr val="tx1"/>
                </a:solidFill>
              </a:rPr>
              <a:t>“…does not present a health concern…”</a:t>
            </a: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2987675" y="5734050"/>
            <a:ext cx="3529013" cy="936625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98746" tIns="49373" rIns="98746" bIns="49373" anchor="ctr"/>
          <a:lstStyle/>
          <a:p>
            <a:pPr defTabSz="987425"/>
            <a:r>
              <a:rPr lang="en-US" sz="1600">
                <a:solidFill>
                  <a:schemeClr val="tx1"/>
                </a:solidFill>
              </a:rPr>
              <a:t>DEET, registered pesticide:</a:t>
            </a:r>
          </a:p>
          <a:p>
            <a:pPr defTabSz="987425"/>
            <a:r>
              <a:rPr lang="en-US" sz="1600" b="0">
                <a:solidFill>
                  <a:schemeClr val="tx1"/>
                </a:solidFill>
              </a:rPr>
              <a:t>“…does not pose a significant health risk…”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250825" y="2205038"/>
            <a:ext cx="3600450" cy="25923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8746" tIns="49373" rIns="98746" bIns="49373" anchor="ctr"/>
          <a:lstStyle/>
          <a:p>
            <a:pPr defTabSz="987425"/>
            <a:r>
              <a:rPr lang="en-US" b="0">
                <a:solidFill>
                  <a:schemeClr val="tx1"/>
                </a:solidFill>
              </a:rPr>
              <a:t>IR3535</a:t>
            </a:r>
            <a:r>
              <a:rPr lang="en-US" b="0" baseline="30000">
                <a:solidFill>
                  <a:schemeClr val="tx1"/>
                </a:solidFill>
              </a:rPr>
              <a:t>®</a:t>
            </a:r>
            <a:r>
              <a:rPr lang="en-US" b="0">
                <a:solidFill>
                  <a:schemeClr val="tx1"/>
                </a:solidFill>
              </a:rPr>
              <a:t> </a:t>
            </a:r>
            <a:r>
              <a:rPr lang="en-US" b="0">
                <a:solidFill>
                  <a:srgbClr val="0000FF"/>
                </a:solidFill>
                <a:latin typeface="Times New Roman" pitchFamily="18" charset="0"/>
              </a:rPr>
              <a:t>“is </a:t>
            </a:r>
          </a:p>
          <a:p>
            <a:pPr defTabSz="987425"/>
            <a:r>
              <a:rPr lang="en-US" b="0" u="sng">
                <a:solidFill>
                  <a:srgbClr val="0000FF"/>
                </a:solidFill>
                <a:latin typeface="Times New Roman" pitchFamily="18" charset="0"/>
              </a:rPr>
              <a:t>practically non-toxic</a:t>
            </a:r>
            <a:r>
              <a:rPr lang="en-US" b="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  <a:p>
            <a:pPr defTabSz="987425"/>
            <a:r>
              <a:rPr lang="en-US" b="0">
                <a:solidFill>
                  <a:srgbClr val="0000FF"/>
                </a:solidFill>
                <a:latin typeface="Times New Roman" pitchFamily="18" charset="0"/>
              </a:rPr>
              <a:t>to mammals including </a:t>
            </a:r>
          </a:p>
          <a:p>
            <a:pPr defTabSz="987425"/>
            <a:r>
              <a:rPr lang="en-US" b="0">
                <a:solidFill>
                  <a:srgbClr val="0000FF"/>
                </a:solidFill>
                <a:latin typeface="Times New Roman" pitchFamily="18" charset="0"/>
              </a:rPr>
              <a:t>infants </a:t>
            </a:r>
          </a:p>
          <a:p>
            <a:pPr defTabSz="987425"/>
            <a:r>
              <a:rPr lang="en-US" b="0">
                <a:solidFill>
                  <a:srgbClr val="0000FF"/>
                </a:solidFill>
                <a:latin typeface="Times New Roman" pitchFamily="18" charset="0"/>
              </a:rPr>
              <a:t>and children…”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September 2009</a:t>
            </a:r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IR3535®: </a:t>
            </a:r>
            <a:r>
              <a:rPr lang="en-US"/>
              <a:t>Shield yourself</a:t>
            </a:r>
            <a:r>
              <a:rPr lang="de-DE"/>
              <a:t> </a:t>
            </a:r>
            <a:r>
              <a:rPr lang="en-US"/>
              <a:t>against insects</a:t>
            </a:r>
            <a:endParaRPr lang="en-GB"/>
          </a:p>
        </p:txBody>
      </p:sp>
      <p:sp>
        <p:nvSpPr>
          <p:cNvPr id="12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2B2D251B-3A53-493C-A802-42978050F421}" type="slidenum">
              <a:rPr lang="en-GB"/>
              <a:pPr/>
              <a:t>5</a:t>
            </a:fld>
            <a:endParaRPr lang="en-GB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>
                <a:solidFill>
                  <a:srgbClr val="3333CC"/>
                </a:solidFill>
              </a:rPr>
              <a:t>IR3535</a:t>
            </a:r>
            <a:r>
              <a:rPr lang="en-US" sz="3200" b="1" baseline="30000">
                <a:solidFill>
                  <a:srgbClr val="3333CC"/>
                </a:solidFill>
              </a:rPr>
              <a:t>®</a:t>
            </a:r>
            <a:r>
              <a:rPr lang="en-US" sz="3200">
                <a:solidFill>
                  <a:srgbClr val="3333CC"/>
                </a:solidFill>
              </a:rPr>
              <a:t> </a:t>
            </a:r>
            <a:r>
              <a:rPr lang="en-US" sz="3200" b="1"/>
              <a:t>excellent efficacy profile</a:t>
            </a:r>
          </a:p>
        </p:txBody>
      </p:sp>
      <p:pic>
        <p:nvPicPr>
          <p:cNvPr id="39940" name="Picture 4" descr="gespiegelt_klein_flow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3066409">
            <a:off x="5631657" y="1793081"/>
            <a:ext cx="1841500" cy="2665413"/>
          </a:xfrm>
          <a:prstGeom prst="rect">
            <a:avLst/>
          </a:prstGeom>
          <a:noFill/>
        </p:spPr>
      </p:pic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7451725" y="1557338"/>
            <a:ext cx="1692275" cy="5111750"/>
          </a:xfrm>
          <a:prstGeom prst="rect">
            <a:avLst/>
          </a:prstGeom>
          <a:solidFill>
            <a:srgbClr val="7EB4F6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8746" tIns="49373" rIns="98746" bIns="49373" anchor="ctr"/>
          <a:lstStyle/>
          <a:p>
            <a:pPr algn="ctr" defTabSz="987425"/>
            <a:endParaRPr lang="de-DE" sz="1900" b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39942" name="Picture 6" descr="Flaschen_klein"/>
          <p:cNvPicPr>
            <a:picLocks noChangeAspect="1" noChangeArrowheads="1"/>
          </p:cNvPicPr>
          <p:nvPr>
            <p:ph type="body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092950" y="4437063"/>
            <a:ext cx="1608138" cy="2420937"/>
          </a:xfrm>
          <a:noFill/>
          <a:ln/>
        </p:spPr>
      </p:pic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1908175" y="1989138"/>
            <a:ext cx="2016125" cy="936625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98746" tIns="49373" rIns="98746" bIns="49373" anchor="ctr"/>
          <a:lstStyle/>
          <a:p>
            <a:pPr defTabSz="987425"/>
            <a:r>
              <a:rPr lang="en-US">
                <a:solidFill>
                  <a:schemeClr val="tx1"/>
                </a:solidFill>
              </a:rPr>
              <a:t>Claims with </a:t>
            </a:r>
          </a:p>
          <a:p>
            <a:pPr defTabSz="987425"/>
            <a:r>
              <a:rPr lang="en-US">
                <a:solidFill>
                  <a:schemeClr val="tx1"/>
                </a:solidFill>
              </a:rPr>
              <a:t>IR3535</a:t>
            </a:r>
            <a:r>
              <a:rPr lang="en-US" baseline="30000">
                <a:solidFill>
                  <a:schemeClr val="tx1"/>
                </a:solidFill>
              </a:rPr>
              <a:t>®</a:t>
            </a:r>
            <a:r>
              <a:rPr lang="en-US">
                <a:solidFill>
                  <a:schemeClr val="tx1"/>
                </a:solidFill>
              </a:rPr>
              <a:t>:</a:t>
            </a:r>
            <a:endParaRPr lang="en-US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39945" name="Picture 9" descr="Logo IR353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7625" y="1773238"/>
            <a:ext cx="1223963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1908175" y="2924175"/>
            <a:ext cx="2592388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800" b="0">
                <a:solidFill>
                  <a:schemeClr val="tx1"/>
                </a:solidFill>
              </a:rPr>
              <a:t>Mosquitoes</a:t>
            </a:r>
          </a:p>
          <a:p>
            <a:r>
              <a:rPr lang="en-US" sz="1800" b="0">
                <a:solidFill>
                  <a:schemeClr val="tx1"/>
                </a:solidFill>
              </a:rPr>
              <a:t>Ticks</a:t>
            </a:r>
          </a:p>
          <a:p>
            <a:r>
              <a:rPr lang="en-US" sz="1800" b="0">
                <a:solidFill>
                  <a:schemeClr val="tx1"/>
                </a:solidFill>
              </a:rPr>
              <a:t>Lice</a:t>
            </a:r>
          </a:p>
          <a:p>
            <a:r>
              <a:rPr lang="en-US" sz="1800" b="0">
                <a:solidFill>
                  <a:schemeClr val="tx1"/>
                </a:solidFill>
              </a:rPr>
              <a:t>Stable flies</a:t>
            </a:r>
          </a:p>
          <a:p>
            <a:r>
              <a:rPr lang="en-US" sz="1800" b="0">
                <a:solidFill>
                  <a:schemeClr val="tx1"/>
                </a:solidFill>
              </a:rPr>
              <a:t>Black flies</a:t>
            </a:r>
          </a:p>
          <a:p>
            <a:r>
              <a:rPr lang="en-US" sz="1800" b="0">
                <a:solidFill>
                  <a:schemeClr val="tx1"/>
                </a:solidFill>
              </a:rPr>
              <a:t>Sand flies</a:t>
            </a:r>
          </a:p>
          <a:p>
            <a:r>
              <a:rPr lang="en-US" sz="1800" b="0">
                <a:solidFill>
                  <a:schemeClr val="tx1"/>
                </a:solidFill>
              </a:rPr>
              <a:t>Deer flies</a:t>
            </a:r>
          </a:p>
          <a:p>
            <a:r>
              <a:rPr lang="en-US" sz="1800" b="0">
                <a:solidFill>
                  <a:schemeClr val="tx1"/>
                </a:solidFill>
              </a:rPr>
              <a:t>Biting midges</a:t>
            </a:r>
          </a:p>
          <a:p>
            <a:r>
              <a:rPr lang="en-US" sz="1800" b="0">
                <a:solidFill>
                  <a:schemeClr val="tx1"/>
                </a:solidFill>
              </a:rPr>
              <a:t>House flies</a:t>
            </a:r>
          </a:p>
          <a:p>
            <a:r>
              <a:rPr lang="en-US" sz="1800" b="0">
                <a:solidFill>
                  <a:schemeClr val="tx1"/>
                </a:solidFill>
              </a:rPr>
              <a:t>Wasps</a:t>
            </a:r>
          </a:p>
          <a:p>
            <a:r>
              <a:rPr lang="en-US" sz="1800" b="0">
                <a:solidFill>
                  <a:schemeClr val="tx1"/>
                </a:solidFill>
              </a:rPr>
              <a:t>Bees</a:t>
            </a:r>
          </a:p>
        </p:txBody>
      </p:sp>
      <p:pic>
        <p:nvPicPr>
          <p:cNvPr id="39947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288" y="1989138"/>
            <a:ext cx="1071562" cy="444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September 2009</a:t>
            </a:r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IR3535®: </a:t>
            </a:r>
            <a:r>
              <a:rPr lang="en-US"/>
              <a:t>Shield yourself</a:t>
            </a:r>
            <a:r>
              <a:rPr lang="de-DE"/>
              <a:t> </a:t>
            </a:r>
            <a:r>
              <a:rPr lang="en-US"/>
              <a:t>against insects</a:t>
            </a:r>
            <a:endParaRPr lang="en-GB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AFB2C35F-9559-4A30-8F3D-146A057E1F1F}" type="slidenum">
              <a:rPr lang="en-GB"/>
              <a:pPr/>
              <a:t>6</a:t>
            </a:fld>
            <a:endParaRPr lang="en-GB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>
                <a:solidFill>
                  <a:srgbClr val="3333CC"/>
                </a:solidFill>
              </a:rPr>
              <a:t>IR3535</a:t>
            </a:r>
            <a:r>
              <a:rPr lang="en-US" sz="3200" b="1" baseline="30000">
                <a:solidFill>
                  <a:srgbClr val="3333CC"/>
                </a:solidFill>
              </a:rPr>
              <a:t>®</a:t>
            </a:r>
            <a:r>
              <a:rPr lang="en-US" sz="3200">
                <a:solidFill>
                  <a:srgbClr val="3333CC"/>
                </a:solidFill>
              </a:rPr>
              <a:t> </a:t>
            </a:r>
            <a:r>
              <a:rPr lang="en-US" sz="3200" b="1"/>
              <a:t>excellent efficacy</a:t>
            </a:r>
          </a:p>
        </p:txBody>
      </p:sp>
      <p:pic>
        <p:nvPicPr>
          <p:cNvPr id="51203" name="Picture 3" descr="gespiegelt_klein_flow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3066409">
            <a:off x="5776119" y="1793082"/>
            <a:ext cx="1841500" cy="2665412"/>
          </a:xfrm>
          <a:prstGeom prst="rect">
            <a:avLst/>
          </a:prstGeom>
          <a:noFill/>
        </p:spPr>
      </p:pic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7451725" y="1557338"/>
            <a:ext cx="1692275" cy="5111750"/>
          </a:xfrm>
          <a:prstGeom prst="rect">
            <a:avLst/>
          </a:prstGeom>
          <a:solidFill>
            <a:srgbClr val="7EB4F6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8746" tIns="49373" rIns="98746" bIns="49373" anchor="ctr"/>
          <a:lstStyle/>
          <a:p>
            <a:pPr algn="ctr" defTabSz="987425"/>
            <a:endParaRPr lang="de-DE" sz="1900" b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51205" name="Picture 5" descr="Flaschen_klein"/>
          <p:cNvPicPr>
            <a:picLocks noChangeAspect="1" noChangeArrowheads="1"/>
          </p:cNvPicPr>
          <p:nvPr>
            <p:ph type="body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092950" y="4437063"/>
            <a:ext cx="1608138" cy="2420937"/>
          </a:xfrm>
          <a:noFill/>
          <a:ln/>
        </p:spPr>
      </p:pic>
      <p:pic>
        <p:nvPicPr>
          <p:cNvPr id="51207" name="Picture 7" descr="Logo IR353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7625" y="1700213"/>
            <a:ext cx="1223963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9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" y="1989138"/>
            <a:ext cx="1071563" cy="444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1619250" y="6165850"/>
            <a:ext cx="5421313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400">
                <a:solidFill>
                  <a:srgbClr val="0000FF"/>
                </a:solidFill>
                <a:latin typeface="Times New Roman" pitchFamily="18" charset="0"/>
              </a:rPr>
              <a:t>www.cdc.gov/ncidod/dvbid/westnile/repellentupdates.htm.</a:t>
            </a:r>
          </a:p>
          <a:p>
            <a:endParaRPr lang="de-DE" sz="1400" b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51213" name="Text Box 13"/>
          <p:cNvSpPr txBox="1">
            <a:spLocks noChangeArrowheads="1"/>
          </p:cNvSpPr>
          <p:nvPr/>
        </p:nvSpPr>
        <p:spPr bwMode="auto">
          <a:xfrm>
            <a:off x="1692275" y="1989138"/>
            <a:ext cx="4608513" cy="2438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400" b="0">
                <a:solidFill>
                  <a:schemeClr val="tx1"/>
                </a:solidFill>
              </a:rPr>
              <a:t>In May 2008, the</a:t>
            </a:r>
            <a:r>
              <a:rPr lang="en-GB" sz="2800" b="0">
                <a:solidFill>
                  <a:schemeClr val="tx1"/>
                </a:solidFill>
              </a:rPr>
              <a:t> </a:t>
            </a:r>
          </a:p>
          <a:p>
            <a:r>
              <a:rPr lang="en-GB" b="0">
                <a:solidFill>
                  <a:schemeClr val="tx1"/>
                </a:solidFill>
              </a:rPr>
              <a:t>US-CDC</a:t>
            </a:r>
            <a:r>
              <a:rPr lang="en-GB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  <a:p>
            <a:r>
              <a:rPr lang="en-GB" b="0">
                <a:solidFill>
                  <a:schemeClr val="tx1"/>
                </a:solidFill>
              </a:rPr>
              <a:t>recommended the use of IR3535®:</a:t>
            </a:r>
            <a:r>
              <a:rPr lang="en-GB" sz="1400" b="0">
                <a:solidFill>
                  <a:srgbClr val="0000FF"/>
                </a:solidFill>
              </a:rPr>
              <a:t> </a:t>
            </a:r>
          </a:p>
          <a:p>
            <a:r>
              <a:rPr lang="en-GB" sz="1800" b="0">
                <a:solidFill>
                  <a:srgbClr val="0000FF"/>
                </a:solidFill>
                <a:latin typeface="Times New Roman" pitchFamily="18" charset="0"/>
              </a:rPr>
              <a:t>“products</a:t>
            </a:r>
            <a:r>
              <a:rPr lang="en-US" sz="1800" b="0">
                <a:solidFill>
                  <a:srgbClr val="0000FF"/>
                </a:solidFill>
                <a:latin typeface="Times New Roman" pitchFamily="18" charset="0"/>
              </a:rPr>
              <a:t> containing these active ingredients typically provide reasonably long-lasting protection”.</a:t>
            </a:r>
            <a:endParaRPr lang="de-DE" sz="1800" b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51214" name="Text Box 14"/>
          <p:cNvSpPr txBox="1">
            <a:spLocks noChangeArrowheads="1"/>
          </p:cNvSpPr>
          <p:nvPr/>
        </p:nvSpPr>
        <p:spPr bwMode="auto">
          <a:xfrm>
            <a:off x="1692275" y="4437063"/>
            <a:ext cx="3600450" cy="311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8746" tIns="49373" rIns="98746" bIns="49373">
            <a:spAutoFit/>
          </a:bodyPr>
          <a:lstStyle/>
          <a:p>
            <a:pPr defTabSz="987425"/>
            <a:r>
              <a:rPr lang="en-GB" sz="1400" b="0">
                <a:solidFill>
                  <a:schemeClr val="tx1"/>
                </a:solidFill>
              </a:rPr>
              <a:t>CDC, Centers for Disease Control </a:t>
            </a:r>
            <a:endParaRPr lang="de-DE" sz="1400" b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September 2009</a:t>
            </a:r>
          </a:p>
        </p:txBody>
      </p:sp>
      <p:sp>
        <p:nvSpPr>
          <p:cNvPr id="13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IR3535®: </a:t>
            </a:r>
            <a:r>
              <a:rPr lang="en-US"/>
              <a:t>Shield yourself</a:t>
            </a:r>
            <a:r>
              <a:rPr lang="de-DE"/>
              <a:t> </a:t>
            </a:r>
            <a:r>
              <a:rPr lang="en-US"/>
              <a:t>against insects</a:t>
            </a:r>
            <a:endParaRPr lang="en-GB"/>
          </a:p>
        </p:txBody>
      </p:sp>
      <p:sp>
        <p:nvSpPr>
          <p:cNvPr id="14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C0770D39-AB25-4EE1-AFBE-5BC1976687D3}" type="slidenum">
              <a:rPr lang="en-GB"/>
              <a:pPr/>
              <a:t>7</a:t>
            </a:fld>
            <a:endParaRPr lang="en-GB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>
                <a:solidFill>
                  <a:srgbClr val="3333CC"/>
                </a:solidFill>
              </a:rPr>
              <a:t>IR3535</a:t>
            </a:r>
            <a:r>
              <a:rPr lang="en-US" sz="3200" b="1" baseline="30000">
                <a:solidFill>
                  <a:srgbClr val="3333CC"/>
                </a:solidFill>
              </a:rPr>
              <a:t>®</a:t>
            </a:r>
            <a:r>
              <a:rPr lang="en-US" sz="3200">
                <a:solidFill>
                  <a:srgbClr val="3333CC"/>
                </a:solidFill>
              </a:rPr>
              <a:t> </a:t>
            </a:r>
            <a:r>
              <a:rPr lang="en-US" sz="2800">
                <a:solidFill>
                  <a:srgbClr val="0000FF"/>
                </a:solidFill>
              </a:rPr>
              <a:t>latest study with mosquitos</a:t>
            </a:r>
          </a:p>
        </p:txBody>
      </p:sp>
      <p:pic>
        <p:nvPicPr>
          <p:cNvPr id="48131" name="Picture 3" descr="gespiegelt_klein_flow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3066409">
            <a:off x="5561806" y="1947069"/>
            <a:ext cx="1743075" cy="2522538"/>
          </a:xfrm>
          <a:prstGeom prst="rect">
            <a:avLst/>
          </a:prstGeom>
          <a:noFill/>
        </p:spPr>
      </p:pic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7451725" y="1557338"/>
            <a:ext cx="1692275" cy="5111750"/>
          </a:xfrm>
          <a:prstGeom prst="rect">
            <a:avLst/>
          </a:prstGeom>
          <a:solidFill>
            <a:srgbClr val="7EB4F6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8746" tIns="49373" rIns="98746" bIns="49373" anchor="ctr"/>
          <a:lstStyle/>
          <a:p>
            <a:pPr algn="ctr" defTabSz="987425"/>
            <a:endParaRPr lang="de-DE" sz="1900" b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48133" name="Picture 5" descr="Flaschen_klein"/>
          <p:cNvPicPr>
            <a:picLocks noChangeAspect="1" noChangeArrowheads="1"/>
          </p:cNvPicPr>
          <p:nvPr>
            <p:ph type="body" idx="4294967295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7535863" y="4437063"/>
            <a:ext cx="1608137" cy="2420937"/>
          </a:xfrm>
          <a:noFill/>
          <a:ln/>
        </p:spPr>
      </p:pic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179388" y="3500438"/>
            <a:ext cx="1512887" cy="1152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8746" tIns="49373" rIns="98746" bIns="49373" anchor="ctr"/>
          <a:lstStyle/>
          <a:p>
            <a:pPr defTabSz="987425"/>
            <a:r>
              <a:rPr lang="en-US" sz="1000">
                <a:solidFill>
                  <a:schemeClr val="tx1"/>
                </a:solidFill>
                <a:latin typeface="Times New Roman" pitchFamily="18" charset="0"/>
              </a:rPr>
              <a:t>Carroll</a:t>
            </a:r>
            <a:r>
              <a:rPr lang="de-DE" sz="100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GB" sz="1000">
                <a:solidFill>
                  <a:schemeClr val="tx1"/>
                </a:solidFill>
                <a:latin typeface="Times New Roman" pitchFamily="18" charset="0"/>
              </a:rPr>
              <a:t> (2008) </a:t>
            </a:r>
            <a:r>
              <a:rPr lang="en-US" sz="1000" b="0">
                <a:solidFill>
                  <a:schemeClr val="tx1"/>
                </a:solidFill>
                <a:latin typeface="Times New Roman" pitchFamily="18" charset="0"/>
              </a:rPr>
              <a:t>Prolonged efficacy of IR3535 repellents against mosquitoes and blacklegged ticks in North America. J. Med. Entomol. 45(4):706-714.</a:t>
            </a:r>
            <a:endParaRPr lang="de-DE" sz="1000" b="0">
              <a:solidFill>
                <a:schemeClr val="tx1"/>
              </a:solidFill>
              <a:latin typeface="Times New Roman" pitchFamily="18" charset="0"/>
            </a:endParaRPr>
          </a:p>
        </p:txBody>
      </p:sp>
      <p:graphicFrame>
        <p:nvGraphicFramePr>
          <p:cNvPr id="48181" name="Object 53"/>
          <p:cNvGraphicFramePr>
            <a:graphicFrameLocks noChangeAspect="1"/>
          </p:cNvGraphicFramePr>
          <p:nvPr>
            <p:ph sz="half" idx="1"/>
          </p:nvPr>
        </p:nvGraphicFramePr>
        <p:xfrm>
          <a:off x="1908175" y="3716338"/>
          <a:ext cx="4468813" cy="2660650"/>
        </p:xfrm>
        <a:graphic>
          <a:graphicData uri="http://schemas.openxmlformats.org/presentationml/2006/ole">
            <p:oleObj spid="_x0000_s48181" name="Chart" r:id="rId6" imgW="5886450" imgH="3505200" progId="Excel.Chart.8">
              <p:embed/>
            </p:oleObj>
          </a:graphicData>
        </a:graphic>
      </p:graphicFrame>
      <p:sp>
        <p:nvSpPr>
          <p:cNvPr id="48183" name="Text Box 55"/>
          <p:cNvSpPr txBox="1">
            <a:spLocks noChangeArrowheads="1"/>
          </p:cNvSpPr>
          <p:nvPr/>
        </p:nvSpPr>
        <p:spPr bwMode="auto">
          <a:xfrm>
            <a:off x="2411413" y="3068638"/>
            <a:ext cx="2974975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0000FF"/>
                </a:solidFill>
                <a:latin typeface="Times New Roman" pitchFamily="18" charset="0"/>
              </a:rPr>
              <a:t>Mean protection times</a:t>
            </a:r>
            <a:br>
              <a:rPr lang="en-US" sz="2000" b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en-US" sz="2000" b="0">
                <a:solidFill>
                  <a:srgbClr val="0000FF"/>
                </a:solidFill>
                <a:latin typeface="Times New Roman" pitchFamily="18" charset="0"/>
              </a:rPr>
              <a:t>of more than </a:t>
            </a:r>
            <a:r>
              <a:rPr lang="en-US" sz="2000">
                <a:solidFill>
                  <a:srgbClr val="0000FF"/>
                </a:solidFill>
                <a:latin typeface="Times New Roman" pitchFamily="18" charset="0"/>
              </a:rPr>
              <a:t>7</a:t>
            </a:r>
            <a:r>
              <a:rPr lang="en-US" sz="2000" b="0">
                <a:solidFill>
                  <a:srgbClr val="0000FF"/>
                </a:solidFill>
                <a:latin typeface="Times New Roman" pitchFamily="18" charset="0"/>
              </a:rPr>
              <a:t> and </a:t>
            </a:r>
            <a:r>
              <a:rPr lang="en-US" sz="2000">
                <a:solidFill>
                  <a:srgbClr val="0000FF"/>
                </a:solidFill>
                <a:latin typeface="Times New Roman" pitchFamily="18" charset="0"/>
              </a:rPr>
              <a:t>8 hours</a:t>
            </a:r>
          </a:p>
        </p:txBody>
      </p:sp>
      <p:sp>
        <p:nvSpPr>
          <p:cNvPr id="48188" name="Text Box 60"/>
          <p:cNvSpPr txBox="1">
            <a:spLocks noChangeArrowheads="1"/>
          </p:cNvSpPr>
          <p:nvPr/>
        </p:nvSpPr>
        <p:spPr bwMode="auto">
          <a:xfrm>
            <a:off x="179388" y="1557338"/>
            <a:ext cx="3455987" cy="1673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0">
                <a:solidFill>
                  <a:schemeClr val="tx1"/>
                </a:solidFill>
              </a:rPr>
              <a:t>Study Type</a:t>
            </a:r>
          </a:p>
          <a:p>
            <a:r>
              <a:rPr lang="en-US" sz="1400" b="0">
                <a:solidFill>
                  <a:schemeClr val="tx1"/>
                </a:solidFill>
              </a:rPr>
              <a:t>Field Test (USA)</a:t>
            </a:r>
          </a:p>
          <a:p>
            <a:endParaRPr lang="de-DE" sz="1400" b="0" i="1">
              <a:solidFill>
                <a:schemeClr val="tx1"/>
              </a:solidFill>
            </a:endParaRPr>
          </a:p>
          <a:p>
            <a:r>
              <a:rPr lang="de-DE" b="0">
                <a:solidFill>
                  <a:schemeClr val="tx1"/>
                </a:solidFill>
              </a:rPr>
              <a:t>Test Formulation</a:t>
            </a:r>
          </a:p>
          <a:p>
            <a:r>
              <a:rPr lang="de-DE" sz="1400" b="0">
                <a:solidFill>
                  <a:schemeClr val="tx1"/>
                </a:solidFill>
              </a:rPr>
              <a:t>20 % IR3535</a:t>
            </a:r>
            <a:r>
              <a:rPr lang="de-DE" sz="1400" b="0" baseline="30000">
                <a:solidFill>
                  <a:schemeClr val="tx1"/>
                </a:solidFill>
              </a:rPr>
              <a:t>® </a:t>
            </a:r>
            <a:r>
              <a:rPr lang="de-DE" sz="1400" b="0">
                <a:solidFill>
                  <a:schemeClr val="tx1"/>
                </a:solidFill>
              </a:rPr>
              <a:t>Spray</a:t>
            </a:r>
          </a:p>
          <a:p>
            <a:r>
              <a:rPr lang="de-DE" sz="1400" b="0">
                <a:solidFill>
                  <a:schemeClr val="tx1"/>
                </a:solidFill>
              </a:rPr>
              <a:t>10% IR3535</a:t>
            </a:r>
            <a:r>
              <a:rPr lang="de-DE" sz="1400" b="0" baseline="30000">
                <a:solidFill>
                  <a:schemeClr val="tx1"/>
                </a:solidFill>
              </a:rPr>
              <a:t>® </a:t>
            </a:r>
            <a:r>
              <a:rPr lang="de-DE" sz="1400" b="0">
                <a:solidFill>
                  <a:schemeClr val="tx1"/>
                </a:solidFill>
              </a:rPr>
              <a:t>Lotion</a:t>
            </a:r>
            <a:endParaRPr lang="en-US" sz="1400" b="0">
              <a:solidFill>
                <a:schemeClr val="tx1"/>
              </a:solidFill>
            </a:endParaRPr>
          </a:p>
        </p:txBody>
      </p:sp>
      <p:pic>
        <p:nvPicPr>
          <p:cNvPr id="48190" name="Picture 62" descr="aedes albopictus freigestellt hel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388" y="5434013"/>
            <a:ext cx="1728787" cy="990600"/>
          </a:xfrm>
          <a:prstGeom prst="rect">
            <a:avLst/>
          </a:prstGeom>
          <a:noFill/>
        </p:spPr>
      </p:pic>
      <p:sp>
        <p:nvSpPr>
          <p:cNvPr id="48191" name="Text Box 63"/>
          <p:cNvSpPr txBox="1">
            <a:spLocks noChangeArrowheads="1"/>
          </p:cNvSpPr>
          <p:nvPr/>
        </p:nvSpPr>
        <p:spPr bwMode="auto">
          <a:xfrm>
            <a:off x="7497763" y="1547813"/>
            <a:ext cx="1711325" cy="3298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8746" tIns="49373" rIns="98746" bIns="49373">
            <a:spAutoFit/>
          </a:bodyPr>
          <a:lstStyle/>
          <a:p>
            <a:pPr defTabSz="987425"/>
            <a:r>
              <a:rPr lang="en-US" sz="2000" b="0">
                <a:solidFill>
                  <a:schemeClr val="tx1"/>
                </a:solidFill>
              </a:rPr>
              <a:t>Conditions</a:t>
            </a:r>
          </a:p>
          <a:p>
            <a:pPr defTabSz="987425"/>
            <a:r>
              <a:rPr lang="en-US" sz="1000" b="0">
                <a:solidFill>
                  <a:schemeClr val="tx1"/>
                </a:solidFill>
              </a:rPr>
              <a:t>10 Volunteers,</a:t>
            </a:r>
          </a:p>
          <a:p>
            <a:pPr defTabSz="987425"/>
            <a:r>
              <a:rPr lang="en-US" sz="1000" b="0">
                <a:solidFill>
                  <a:schemeClr val="tx1"/>
                </a:solidFill>
              </a:rPr>
              <a:t>0,001 ml lotion / 0,0006 ml </a:t>
            </a:r>
          </a:p>
          <a:p>
            <a:pPr defTabSz="987425"/>
            <a:r>
              <a:rPr lang="en-US" sz="1000" b="0">
                <a:solidFill>
                  <a:schemeClr val="tx1"/>
                </a:solidFill>
              </a:rPr>
              <a:t>spray per cm2 </a:t>
            </a:r>
          </a:p>
          <a:p>
            <a:pPr defTabSz="987425"/>
            <a:r>
              <a:rPr lang="en-US" sz="1000">
                <a:solidFill>
                  <a:schemeClr val="tx1"/>
                </a:solidFill>
              </a:rPr>
              <a:t>measurement:</a:t>
            </a:r>
            <a:r>
              <a:rPr lang="en-US" sz="1000" b="0">
                <a:solidFill>
                  <a:schemeClr val="tx1"/>
                </a:solidFill>
              </a:rPr>
              <a:t> first </a:t>
            </a:r>
          </a:p>
          <a:p>
            <a:pPr defTabSz="987425"/>
            <a:r>
              <a:rPr lang="en-US" sz="1000" b="0">
                <a:solidFill>
                  <a:schemeClr val="tx1"/>
                </a:solidFill>
              </a:rPr>
              <a:t>confirmed landing with </a:t>
            </a:r>
          </a:p>
          <a:p>
            <a:pPr defTabSz="987425"/>
            <a:r>
              <a:rPr lang="en-US" sz="1000" b="0">
                <a:solidFill>
                  <a:schemeClr val="tx1"/>
                </a:solidFill>
              </a:rPr>
              <a:t>intent to bit (LIBes)</a:t>
            </a:r>
          </a:p>
          <a:p>
            <a:pPr defTabSz="987425"/>
            <a:endParaRPr lang="en-US" sz="1000" b="0">
              <a:solidFill>
                <a:schemeClr val="tx1"/>
              </a:solidFill>
            </a:endParaRPr>
          </a:p>
          <a:p>
            <a:pPr defTabSz="987425"/>
            <a:r>
              <a:rPr lang="en-US" sz="2000" b="0">
                <a:solidFill>
                  <a:schemeClr val="tx1"/>
                </a:solidFill>
              </a:rPr>
              <a:t>Species</a:t>
            </a:r>
            <a:endParaRPr lang="de-DE" sz="1000" b="0">
              <a:solidFill>
                <a:schemeClr val="tx1"/>
              </a:solidFill>
            </a:endParaRPr>
          </a:p>
          <a:p>
            <a:pPr defTabSz="987425"/>
            <a:r>
              <a:rPr lang="de-DE" sz="1000" b="0">
                <a:solidFill>
                  <a:schemeClr val="tx1"/>
                </a:solidFill>
              </a:rPr>
              <a:t>Aedes, Culex and </a:t>
            </a:r>
          </a:p>
          <a:p>
            <a:pPr defTabSz="987425"/>
            <a:r>
              <a:rPr lang="de-DE" sz="1000" b="0">
                <a:solidFill>
                  <a:schemeClr val="tx1"/>
                </a:solidFill>
              </a:rPr>
              <a:t>Anopheles species</a:t>
            </a:r>
          </a:p>
          <a:p>
            <a:pPr defTabSz="987425"/>
            <a:endParaRPr lang="de-DE" sz="1000" b="0">
              <a:solidFill>
                <a:schemeClr val="tx1"/>
              </a:solidFill>
            </a:endParaRPr>
          </a:p>
          <a:p>
            <a:pPr defTabSz="987425"/>
            <a:r>
              <a:rPr lang="en-US" sz="2000" b="0">
                <a:solidFill>
                  <a:schemeClr val="tx1"/>
                </a:solidFill>
              </a:rPr>
              <a:t>Conducted </a:t>
            </a:r>
          </a:p>
          <a:p>
            <a:pPr defTabSz="987425"/>
            <a:r>
              <a:rPr lang="en-US" sz="1000" b="0">
                <a:solidFill>
                  <a:schemeClr val="tx1"/>
                </a:solidFill>
              </a:rPr>
              <a:t>under the authority of </a:t>
            </a:r>
          </a:p>
          <a:p>
            <a:pPr defTabSz="987425"/>
            <a:r>
              <a:rPr lang="en-US" sz="1000">
                <a:solidFill>
                  <a:schemeClr val="tx1"/>
                </a:solidFill>
              </a:rPr>
              <a:t>US-EPA</a:t>
            </a:r>
            <a:endParaRPr lang="de-DE" sz="1000">
              <a:solidFill>
                <a:schemeClr val="tx1"/>
              </a:solidFill>
            </a:endParaRPr>
          </a:p>
          <a:p>
            <a:pPr defTabSz="987425"/>
            <a:endParaRPr lang="de-DE" sz="1000">
              <a:solidFill>
                <a:schemeClr val="tx1"/>
              </a:solidFill>
            </a:endParaRPr>
          </a:p>
          <a:p>
            <a:pPr defTabSz="987425"/>
            <a:endParaRPr lang="de-DE" sz="1000" b="0" i="1">
              <a:solidFill>
                <a:schemeClr val="tx1"/>
              </a:solidFill>
            </a:endParaRPr>
          </a:p>
          <a:p>
            <a:pPr defTabSz="987425"/>
            <a:endParaRPr lang="de-DE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September 2009</a:t>
            </a:r>
          </a:p>
        </p:txBody>
      </p:sp>
      <p:sp>
        <p:nvSpPr>
          <p:cNvPr id="13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IR3535®: </a:t>
            </a:r>
            <a:r>
              <a:rPr lang="en-US"/>
              <a:t>Shield yourself</a:t>
            </a:r>
            <a:r>
              <a:rPr lang="de-DE"/>
              <a:t> </a:t>
            </a:r>
            <a:r>
              <a:rPr lang="en-US"/>
              <a:t>against insects</a:t>
            </a:r>
            <a:endParaRPr lang="en-GB"/>
          </a:p>
        </p:txBody>
      </p:sp>
      <p:sp>
        <p:nvSpPr>
          <p:cNvPr id="14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D865A5B2-AB42-44B6-9929-E64EAD269349}" type="slidenum">
              <a:rPr lang="en-GB"/>
              <a:pPr/>
              <a:t>8</a:t>
            </a:fld>
            <a:endParaRPr lang="en-GB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>
                <a:solidFill>
                  <a:srgbClr val="3333CC"/>
                </a:solidFill>
              </a:rPr>
              <a:t>IR3535</a:t>
            </a:r>
            <a:r>
              <a:rPr lang="en-US" sz="3200" b="1" baseline="30000">
                <a:solidFill>
                  <a:srgbClr val="3333CC"/>
                </a:solidFill>
              </a:rPr>
              <a:t>®</a:t>
            </a:r>
            <a:r>
              <a:rPr lang="en-US" sz="3200">
                <a:solidFill>
                  <a:srgbClr val="3333CC"/>
                </a:solidFill>
              </a:rPr>
              <a:t> latest study with ticks</a:t>
            </a:r>
          </a:p>
        </p:txBody>
      </p:sp>
      <p:pic>
        <p:nvPicPr>
          <p:cNvPr id="46083" name="Picture 3" descr="gespiegelt_klein_flow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3435081">
            <a:off x="5776119" y="1721644"/>
            <a:ext cx="1841500" cy="2665412"/>
          </a:xfrm>
          <a:prstGeom prst="rect">
            <a:avLst/>
          </a:prstGeom>
          <a:noFill/>
        </p:spPr>
      </p:pic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7451725" y="1557338"/>
            <a:ext cx="1692275" cy="5111750"/>
          </a:xfrm>
          <a:prstGeom prst="rect">
            <a:avLst/>
          </a:prstGeom>
          <a:solidFill>
            <a:srgbClr val="7EB4F6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8746" tIns="49373" rIns="98746" bIns="49373" anchor="ctr"/>
          <a:lstStyle/>
          <a:p>
            <a:pPr algn="ctr" defTabSz="987425"/>
            <a:endParaRPr lang="de-DE" sz="1900" b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46085" name="Picture 5" descr="Flaschen_klein"/>
          <p:cNvPicPr>
            <a:picLocks noChangeAspect="1" noChangeArrowheads="1"/>
          </p:cNvPicPr>
          <p:nvPr>
            <p:ph type="body" idx="4294967295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7535863" y="4437063"/>
            <a:ext cx="1608137" cy="2420937"/>
          </a:xfrm>
          <a:noFill/>
          <a:ln/>
        </p:spPr>
      </p:pic>
      <p:pic>
        <p:nvPicPr>
          <p:cNvPr id="46093" name="Picture 13" descr="tick-freigestellt-weich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868863"/>
            <a:ext cx="1770063" cy="1989137"/>
          </a:xfrm>
          <a:prstGeom prst="rect">
            <a:avLst/>
          </a:prstGeom>
          <a:noFill/>
        </p:spPr>
      </p:pic>
      <p:graphicFrame>
        <p:nvGraphicFramePr>
          <p:cNvPr id="46094" name="Object 14"/>
          <p:cNvGraphicFramePr>
            <a:graphicFrameLocks noChangeAspect="1"/>
          </p:cNvGraphicFramePr>
          <p:nvPr>
            <p:ph idx="1"/>
          </p:nvPr>
        </p:nvGraphicFramePr>
        <p:xfrm>
          <a:off x="2195513" y="3789363"/>
          <a:ext cx="3960812" cy="2932112"/>
        </p:xfrm>
        <a:graphic>
          <a:graphicData uri="http://schemas.openxmlformats.org/presentationml/2006/ole">
            <p:oleObj spid="_x0000_s46094" name="Chart" r:id="rId7" imgW="4733925" imgH="3505200" progId="Excel.Chart.8">
              <p:embed/>
            </p:oleObj>
          </a:graphicData>
        </a:graphic>
      </p:graphicFrame>
      <p:sp>
        <p:nvSpPr>
          <p:cNvPr id="46096" name="Rectangle 16"/>
          <p:cNvSpPr>
            <a:spLocks noChangeArrowheads="1"/>
          </p:cNvSpPr>
          <p:nvPr/>
        </p:nvSpPr>
        <p:spPr bwMode="auto">
          <a:xfrm>
            <a:off x="250825" y="1484313"/>
            <a:ext cx="4572000" cy="1892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8746" tIns="49373" rIns="98746" bIns="49373">
            <a:spAutoFit/>
          </a:bodyPr>
          <a:lstStyle/>
          <a:p>
            <a:pPr defTabSz="987425"/>
            <a:r>
              <a:rPr lang="en-US" b="0">
                <a:solidFill>
                  <a:schemeClr val="tx1"/>
                </a:solidFill>
              </a:rPr>
              <a:t>Study Type</a:t>
            </a:r>
          </a:p>
          <a:p>
            <a:pPr defTabSz="987425"/>
            <a:r>
              <a:rPr lang="en-US" sz="1400" b="0">
                <a:solidFill>
                  <a:schemeClr val="tx1"/>
                </a:solidFill>
              </a:rPr>
              <a:t>In-vivo human skin test (USA)</a:t>
            </a:r>
          </a:p>
          <a:p>
            <a:pPr defTabSz="987425"/>
            <a:endParaRPr lang="en-US" sz="1400" b="0">
              <a:solidFill>
                <a:schemeClr val="tx1"/>
              </a:solidFill>
            </a:endParaRPr>
          </a:p>
          <a:p>
            <a:pPr defTabSz="987425"/>
            <a:r>
              <a:rPr lang="de-DE" b="0">
                <a:solidFill>
                  <a:schemeClr val="tx1"/>
                </a:solidFill>
              </a:rPr>
              <a:t>Test Formulation</a:t>
            </a:r>
          </a:p>
          <a:p>
            <a:pPr defTabSz="987425"/>
            <a:r>
              <a:rPr lang="de-DE" sz="1400" b="0">
                <a:solidFill>
                  <a:schemeClr val="tx1"/>
                </a:solidFill>
              </a:rPr>
              <a:t>10% IR3535®</a:t>
            </a:r>
            <a:r>
              <a:rPr lang="de-DE" sz="1400"/>
              <a:t> </a:t>
            </a:r>
            <a:r>
              <a:rPr lang="de-DE" sz="1400" b="0">
                <a:solidFill>
                  <a:schemeClr val="tx1"/>
                </a:solidFill>
              </a:rPr>
              <a:t>Lotion</a:t>
            </a:r>
            <a:endParaRPr lang="en-US" sz="1400" b="0">
              <a:solidFill>
                <a:schemeClr val="tx1"/>
              </a:solidFill>
            </a:endParaRPr>
          </a:p>
          <a:p>
            <a:pPr defTabSz="987425"/>
            <a:r>
              <a:rPr lang="de-DE" sz="1400" b="0">
                <a:solidFill>
                  <a:schemeClr val="tx1"/>
                </a:solidFill>
              </a:rPr>
              <a:t>20% IR3535® Spray</a:t>
            </a:r>
          </a:p>
          <a:p>
            <a:pPr defTabSz="987425"/>
            <a:r>
              <a:rPr lang="de-DE" sz="1400" b="0">
                <a:solidFill>
                  <a:schemeClr val="tx1"/>
                </a:solidFill>
              </a:rPr>
              <a:t>20% IR3535® Aerosol</a:t>
            </a:r>
            <a:endParaRPr lang="en-US" sz="1400" b="0">
              <a:solidFill>
                <a:schemeClr val="tx1"/>
              </a:solidFill>
            </a:endParaRPr>
          </a:p>
        </p:txBody>
      </p:sp>
      <p:sp>
        <p:nvSpPr>
          <p:cNvPr id="46097" name="Rectangle 17"/>
          <p:cNvSpPr>
            <a:spLocks noChangeArrowheads="1"/>
          </p:cNvSpPr>
          <p:nvPr/>
        </p:nvSpPr>
        <p:spPr bwMode="auto">
          <a:xfrm>
            <a:off x="7451725" y="1628775"/>
            <a:ext cx="1781175" cy="3206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8746" tIns="49373" rIns="98746" bIns="49373">
            <a:spAutoFit/>
          </a:bodyPr>
          <a:lstStyle/>
          <a:p>
            <a:pPr defTabSz="987425"/>
            <a:r>
              <a:rPr lang="en-US" sz="2000" b="0">
                <a:solidFill>
                  <a:schemeClr val="tx1"/>
                </a:solidFill>
              </a:rPr>
              <a:t>Conditions</a:t>
            </a:r>
          </a:p>
          <a:p>
            <a:pPr defTabSz="987425"/>
            <a:r>
              <a:rPr lang="en-US" sz="1000" b="0">
                <a:solidFill>
                  <a:schemeClr val="tx1"/>
                </a:solidFill>
              </a:rPr>
              <a:t>10 Volunteers, </a:t>
            </a:r>
            <a:br>
              <a:rPr lang="en-US" sz="1000" b="0">
                <a:solidFill>
                  <a:schemeClr val="tx1"/>
                </a:solidFill>
              </a:rPr>
            </a:br>
            <a:r>
              <a:rPr lang="en-US" sz="1000" b="0">
                <a:solidFill>
                  <a:schemeClr val="tx1"/>
                </a:solidFill>
              </a:rPr>
              <a:t>0,001 ml lotion or aerosol / </a:t>
            </a:r>
          </a:p>
          <a:p>
            <a:pPr defTabSz="987425"/>
            <a:r>
              <a:rPr lang="en-US" sz="1000" b="0">
                <a:solidFill>
                  <a:schemeClr val="tx1"/>
                </a:solidFill>
              </a:rPr>
              <a:t>0,0006 ml spray per cm2, </a:t>
            </a:r>
          </a:p>
          <a:p>
            <a:pPr defTabSz="987425"/>
            <a:r>
              <a:rPr lang="en-US" sz="1000">
                <a:solidFill>
                  <a:schemeClr val="tx1"/>
                </a:solidFill>
              </a:rPr>
              <a:t>measurement:</a:t>
            </a:r>
            <a:r>
              <a:rPr lang="en-US" sz="1000" b="0">
                <a:solidFill>
                  <a:schemeClr val="tx1"/>
                </a:solidFill>
              </a:rPr>
              <a:t> cross to </a:t>
            </a:r>
          </a:p>
          <a:p>
            <a:pPr defTabSz="987425"/>
            <a:r>
              <a:rPr lang="en-US" sz="1000" b="0">
                <a:solidFill>
                  <a:schemeClr val="tx1"/>
                </a:solidFill>
              </a:rPr>
              <a:t>treated area more than </a:t>
            </a:r>
          </a:p>
          <a:p>
            <a:pPr defTabSz="987425"/>
            <a:r>
              <a:rPr lang="en-US" sz="1000" b="0">
                <a:solidFill>
                  <a:schemeClr val="tx1"/>
                </a:solidFill>
              </a:rPr>
              <a:t>3 cm toward the elbow </a:t>
            </a:r>
          </a:p>
          <a:p>
            <a:pPr defTabSz="987425"/>
            <a:r>
              <a:rPr lang="en-US" sz="1000" b="0">
                <a:solidFill>
                  <a:schemeClr val="tx1"/>
                </a:solidFill>
              </a:rPr>
              <a:t>within 3min /</a:t>
            </a:r>
          </a:p>
          <a:p>
            <a:pPr defTabSz="987425"/>
            <a:r>
              <a:rPr lang="en-US" sz="1000" b="0">
                <a:solidFill>
                  <a:schemeClr val="tx1"/>
                </a:solidFill>
              </a:rPr>
              <a:t>1 tick per single </a:t>
            </a:r>
          </a:p>
          <a:p>
            <a:pPr defTabSz="987425"/>
            <a:r>
              <a:rPr lang="en-US" sz="1000" b="0">
                <a:solidFill>
                  <a:schemeClr val="tx1"/>
                </a:solidFill>
              </a:rPr>
              <a:t>exposure period.</a:t>
            </a:r>
          </a:p>
          <a:p>
            <a:pPr defTabSz="987425"/>
            <a:endParaRPr lang="en-US" sz="1000" b="0">
              <a:solidFill>
                <a:schemeClr val="tx1"/>
              </a:solidFill>
            </a:endParaRPr>
          </a:p>
          <a:p>
            <a:pPr defTabSz="987425"/>
            <a:r>
              <a:rPr lang="en-US" sz="2000" b="0">
                <a:solidFill>
                  <a:schemeClr val="tx1"/>
                </a:solidFill>
              </a:rPr>
              <a:t>Species</a:t>
            </a:r>
          </a:p>
          <a:p>
            <a:pPr defTabSz="987425"/>
            <a:r>
              <a:rPr lang="en-US" sz="1000" b="0">
                <a:solidFill>
                  <a:schemeClr val="tx1"/>
                </a:solidFill>
              </a:rPr>
              <a:t>Ixodes scapularis (nymphal)</a:t>
            </a:r>
          </a:p>
          <a:p>
            <a:pPr defTabSz="987425"/>
            <a:endParaRPr lang="en-US" sz="1000" b="0">
              <a:solidFill>
                <a:schemeClr val="tx1"/>
              </a:solidFill>
            </a:endParaRPr>
          </a:p>
          <a:p>
            <a:pPr defTabSz="987425"/>
            <a:r>
              <a:rPr lang="en-US" sz="2000" b="0">
                <a:solidFill>
                  <a:schemeClr val="tx1"/>
                </a:solidFill>
              </a:rPr>
              <a:t>Conducted</a:t>
            </a:r>
            <a:r>
              <a:rPr lang="en-US" b="0">
                <a:solidFill>
                  <a:schemeClr val="tx1"/>
                </a:solidFill>
              </a:rPr>
              <a:t> </a:t>
            </a:r>
          </a:p>
          <a:p>
            <a:pPr defTabSz="987425"/>
            <a:r>
              <a:rPr lang="en-US" sz="1000" b="0">
                <a:solidFill>
                  <a:schemeClr val="tx1"/>
                </a:solidFill>
              </a:rPr>
              <a:t>under the authority of </a:t>
            </a:r>
          </a:p>
          <a:p>
            <a:pPr defTabSz="987425"/>
            <a:r>
              <a:rPr lang="en-US" sz="1000">
                <a:solidFill>
                  <a:schemeClr val="tx1"/>
                </a:solidFill>
              </a:rPr>
              <a:t>US-EPA</a:t>
            </a:r>
            <a:endParaRPr lang="de-DE" sz="1000">
              <a:solidFill>
                <a:schemeClr val="tx1"/>
              </a:solidFill>
            </a:endParaRPr>
          </a:p>
        </p:txBody>
      </p:sp>
      <p:sp>
        <p:nvSpPr>
          <p:cNvPr id="46098" name="Text Box 18"/>
          <p:cNvSpPr txBox="1">
            <a:spLocks noChangeArrowheads="1"/>
          </p:cNvSpPr>
          <p:nvPr/>
        </p:nvSpPr>
        <p:spPr bwMode="auto">
          <a:xfrm>
            <a:off x="2411413" y="3044825"/>
            <a:ext cx="4213225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0000FF"/>
                </a:solidFill>
                <a:latin typeface="Times New Roman" pitchFamily="18" charset="0"/>
              </a:rPr>
              <a:t>Mean Complete Protection Time (CPT)</a:t>
            </a:r>
            <a:br>
              <a:rPr lang="en-US" sz="2000" b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en-US" sz="2000" b="0">
                <a:solidFill>
                  <a:srgbClr val="0000FF"/>
                </a:solidFill>
                <a:latin typeface="Times New Roman" pitchFamily="18" charset="0"/>
              </a:rPr>
              <a:t>between </a:t>
            </a:r>
            <a:r>
              <a:rPr lang="en-US" sz="2000">
                <a:solidFill>
                  <a:srgbClr val="0000FF"/>
                </a:solidFill>
                <a:latin typeface="Times New Roman" pitchFamily="18" charset="0"/>
              </a:rPr>
              <a:t>9</a:t>
            </a:r>
            <a:r>
              <a:rPr lang="en-US" sz="2000" b="0">
                <a:solidFill>
                  <a:srgbClr val="0000FF"/>
                </a:solidFill>
                <a:latin typeface="Times New Roman" pitchFamily="18" charset="0"/>
              </a:rPr>
              <a:t> and </a:t>
            </a:r>
            <a:r>
              <a:rPr lang="en-US" sz="2000">
                <a:solidFill>
                  <a:srgbClr val="0000FF"/>
                </a:solidFill>
                <a:latin typeface="Times New Roman" pitchFamily="18" charset="0"/>
              </a:rPr>
              <a:t>12 hours</a:t>
            </a:r>
          </a:p>
        </p:txBody>
      </p:sp>
      <p:sp>
        <p:nvSpPr>
          <p:cNvPr id="46099" name="Rectangle 19"/>
          <p:cNvSpPr>
            <a:spLocks noChangeArrowheads="1"/>
          </p:cNvSpPr>
          <p:nvPr/>
        </p:nvSpPr>
        <p:spPr bwMode="auto">
          <a:xfrm>
            <a:off x="250825" y="3716338"/>
            <a:ext cx="1512888" cy="1152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8746" tIns="49373" rIns="98746" bIns="49373" anchor="ctr"/>
          <a:lstStyle/>
          <a:p>
            <a:pPr defTabSz="987425"/>
            <a:r>
              <a:rPr lang="en-US" sz="1000">
                <a:solidFill>
                  <a:schemeClr val="tx1"/>
                </a:solidFill>
                <a:latin typeface="Times New Roman" pitchFamily="18" charset="0"/>
              </a:rPr>
              <a:t>Carroll</a:t>
            </a:r>
            <a:r>
              <a:rPr lang="de-DE" sz="100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GB" sz="1000">
                <a:solidFill>
                  <a:schemeClr val="tx1"/>
                </a:solidFill>
                <a:latin typeface="Times New Roman" pitchFamily="18" charset="0"/>
              </a:rPr>
              <a:t> (2008) </a:t>
            </a:r>
            <a:r>
              <a:rPr lang="en-US" sz="1000" b="0">
                <a:solidFill>
                  <a:schemeClr val="tx1"/>
                </a:solidFill>
                <a:latin typeface="Times New Roman" pitchFamily="18" charset="0"/>
              </a:rPr>
              <a:t>Prolonged efficacy of IR3535 repellents against mosquitoes and blacklegged ticks in North America. J. Med. Entomol. 45(4):706-714.</a:t>
            </a:r>
            <a:endParaRPr lang="de-DE" sz="1000" b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September 2009</a:t>
            </a:r>
          </a:p>
        </p:txBody>
      </p:sp>
      <p:sp>
        <p:nvSpPr>
          <p:cNvPr id="20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IR3535®: </a:t>
            </a:r>
            <a:r>
              <a:rPr lang="en-US"/>
              <a:t>Shield yourself</a:t>
            </a:r>
            <a:r>
              <a:rPr lang="de-DE"/>
              <a:t> </a:t>
            </a:r>
            <a:r>
              <a:rPr lang="en-US"/>
              <a:t>against insects</a:t>
            </a:r>
            <a:endParaRPr lang="en-GB"/>
          </a:p>
        </p:txBody>
      </p:sp>
      <p:sp>
        <p:nvSpPr>
          <p:cNvPr id="21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3316A319-184C-4A94-BDA7-718AA602FDDA}" type="slidenum">
              <a:rPr lang="en-GB"/>
              <a:pPr/>
              <a:t>9</a:t>
            </a:fld>
            <a:endParaRPr lang="en-GB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>
                <a:solidFill>
                  <a:srgbClr val="3333CC"/>
                </a:solidFill>
              </a:rPr>
              <a:t>IR3535</a:t>
            </a:r>
            <a:r>
              <a:rPr lang="en-US" sz="3200" b="1" baseline="30000">
                <a:solidFill>
                  <a:srgbClr val="3333CC"/>
                </a:solidFill>
              </a:rPr>
              <a:t>®</a:t>
            </a:r>
            <a:r>
              <a:rPr lang="en-US" sz="3200">
                <a:solidFill>
                  <a:srgbClr val="3333CC"/>
                </a:solidFill>
              </a:rPr>
              <a:t> latest study with lice</a:t>
            </a:r>
          </a:p>
        </p:txBody>
      </p:sp>
      <p:pic>
        <p:nvPicPr>
          <p:cNvPr id="44036" name="Picture 4" descr="gespiegelt_klein_flow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3066409">
            <a:off x="5488782" y="1793081"/>
            <a:ext cx="1841500" cy="2665413"/>
          </a:xfrm>
          <a:prstGeom prst="rect">
            <a:avLst/>
          </a:prstGeom>
          <a:noFill/>
        </p:spPr>
      </p:pic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7451725" y="1557338"/>
            <a:ext cx="1692275" cy="5111750"/>
          </a:xfrm>
          <a:prstGeom prst="rect">
            <a:avLst/>
          </a:prstGeom>
          <a:solidFill>
            <a:srgbClr val="7EB4F6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8746" tIns="49373" rIns="98746" bIns="49373" anchor="ctr"/>
          <a:lstStyle/>
          <a:p>
            <a:pPr algn="ctr" defTabSz="987425"/>
            <a:endParaRPr lang="de-DE" sz="1900" b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44038" name="Picture 6" descr="Flaschen_klein"/>
          <p:cNvPicPr>
            <a:picLocks noChangeAspect="1" noChangeArrowheads="1"/>
          </p:cNvPicPr>
          <p:nvPr>
            <p:ph type="body" idx="4294967295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7164388" y="4508500"/>
            <a:ext cx="1608137" cy="2349500"/>
          </a:xfrm>
          <a:noFill/>
          <a:ln/>
        </p:spPr>
      </p:pic>
      <p:sp>
        <p:nvSpPr>
          <p:cNvPr id="44052" name="Text Box 20"/>
          <p:cNvSpPr txBox="1">
            <a:spLocks noChangeArrowheads="1"/>
          </p:cNvSpPr>
          <p:nvPr/>
        </p:nvSpPr>
        <p:spPr bwMode="auto">
          <a:xfrm>
            <a:off x="2411413" y="2781300"/>
            <a:ext cx="360045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FF"/>
                </a:solidFill>
                <a:latin typeface="Times New Roman" pitchFamily="18" charset="0"/>
              </a:rPr>
              <a:t>Significant </a:t>
            </a:r>
            <a:r>
              <a:rPr lang="en-US" sz="2000" b="0">
                <a:solidFill>
                  <a:srgbClr val="0000FF"/>
                </a:solidFill>
                <a:latin typeface="Times New Roman" pitchFamily="18" charset="0"/>
              </a:rPr>
              <a:t>lower lice number In IR3535® group after 9 days</a:t>
            </a:r>
            <a:endParaRPr lang="en-US" sz="2000">
              <a:solidFill>
                <a:srgbClr val="0000FF"/>
              </a:solidFill>
              <a:latin typeface="Times New Roman" pitchFamily="18" charset="0"/>
            </a:endParaRPr>
          </a:p>
        </p:txBody>
      </p:sp>
      <p:graphicFrame>
        <p:nvGraphicFramePr>
          <p:cNvPr id="44060" name="Object 28"/>
          <p:cNvGraphicFramePr>
            <a:graphicFrameLocks noChangeAspect="1"/>
          </p:cNvGraphicFramePr>
          <p:nvPr>
            <p:ph idx="1"/>
          </p:nvPr>
        </p:nvGraphicFramePr>
        <p:xfrm>
          <a:off x="2195513" y="3644900"/>
          <a:ext cx="5491162" cy="2959100"/>
        </p:xfrm>
        <a:graphic>
          <a:graphicData uri="http://schemas.openxmlformats.org/presentationml/2006/ole">
            <p:oleObj spid="_x0000_s44060" name="Chart" r:id="rId6" imgW="5886450" imgH="3171825" progId="Excel.Chart.8">
              <p:embed/>
            </p:oleObj>
          </a:graphicData>
        </a:graphic>
      </p:graphicFrame>
      <p:pic>
        <p:nvPicPr>
          <p:cNvPr id="44062" name="Picture 30" descr="Head Laus freigestell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3438" y="3573463"/>
            <a:ext cx="835025" cy="1152525"/>
          </a:xfrm>
          <a:prstGeom prst="rect">
            <a:avLst/>
          </a:prstGeom>
          <a:noFill/>
        </p:spPr>
      </p:pic>
      <p:sp>
        <p:nvSpPr>
          <p:cNvPr id="44063" name="Text Box 31"/>
          <p:cNvSpPr txBox="1">
            <a:spLocks noChangeArrowheads="1"/>
          </p:cNvSpPr>
          <p:nvPr/>
        </p:nvSpPr>
        <p:spPr bwMode="auto">
          <a:xfrm>
            <a:off x="3419475" y="5157788"/>
            <a:ext cx="479425" cy="403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8746" tIns="49373" rIns="98746" bIns="49373">
            <a:spAutoFit/>
          </a:bodyPr>
          <a:lstStyle/>
          <a:p>
            <a:pPr defTabSz="987425"/>
            <a:r>
              <a:rPr lang="de-DE" sz="2000">
                <a:solidFill>
                  <a:schemeClr val="accent2"/>
                </a:solidFill>
              </a:rPr>
              <a:t>14</a:t>
            </a:r>
          </a:p>
        </p:txBody>
      </p:sp>
      <p:sp>
        <p:nvSpPr>
          <p:cNvPr id="44064" name="Text Box 32"/>
          <p:cNvSpPr txBox="1">
            <a:spLocks noChangeArrowheads="1"/>
          </p:cNvSpPr>
          <p:nvPr/>
        </p:nvSpPr>
        <p:spPr bwMode="auto">
          <a:xfrm>
            <a:off x="5003800" y="5589588"/>
            <a:ext cx="338138" cy="403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8746" tIns="49373" rIns="98746" bIns="49373">
            <a:spAutoFit/>
          </a:bodyPr>
          <a:lstStyle/>
          <a:p>
            <a:pPr defTabSz="987425"/>
            <a:r>
              <a:rPr lang="de-DE" sz="200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44065" name="Text Box 33"/>
          <p:cNvSpPr txBox="1">
            <a:spLocks noChangeArrowheads="1"/>
          </p:cNvSpPr>
          <p:nvPr/>
        </p:nvSpPr>
        <p:spPr bwMode="auto">
          <a:xfrm>
            <a:off x="2916238" y="3644900"/>
            <a:ext cx="479425" cy="403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8746" tIns="49373" rIns="98746" bIns="49373">
            <a:spAutoFit/>
          </a:bodyPr>
          <a:lstStyle/>
          <a:p>
            <a:pPr defTabSz="987425"/>
            <a:r>
              <a:rPr lang="de-DE" sz="2000">
                <a:solidFill>
                  <a:srgbClr val="5F5F5F"/>
                </a:solidFill>
              </a:rPr>
              <a:t>62</a:t>
            </a:r>
          </a:p>
        </p:txBody>
      </p:sp>
      <p:sp>
        <p:nvSpPr>
          <p:cNvPr id="44066" name="Text Box 34"/>
          <p:cNvSpPr txBox="1">
            <a:spLocks noChangeArrowheads="1"/>
          </p:cNvSpPr>
          <p:nvPr/>
        </p:nvSpPr>
        <p:spPr bwMode="auto">
          <a:xfrm>
            <a:off x="4427538" y="4868863"/>
            <a:ext cx="479425" cy="403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8746" tIns="49373" rIns="98746" bIns="49373">
            <a:spAutoFit/>
          </a:bodyPr>
          <a:lstStyle/>
          <a:p>
            <a:pPr defTabSz="987425"/>
            <a:r>
              <a:rPr lang="de-DE" sz="2000">
                <a:solidFill>
                  <a:srgbClr val="5F5F5F"/>
                </a:solidFill>
              </a:rPr>
              <a:t>26</a:t>
            </a:r>
          </a:p>
        </p:txBody>
      </p:sp>
      <p:sp>
        <p:nvSpPr>
          <p:cNvPr id="44067" name="Text Box 35"/>
          <p:cNvSpPr txBox="1">
            <a:spLocks noChangeArrowheads="1"/>
          </p:cNvSpPr>
          <p:nvPr/>
        </p:nvSpPr>
        <p:spPr bwMode="auto">
          <a:xfrm>
            <a:off x="7451725" y="3357563"/>
            <a:ext cx="1517650" cy="1012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8746" tIns="49373" rIns="98746" bIns="49373">
            <a:spAutoFit/>
          </a:bodyPr>
          <a:lstStyle/>
          <a:p>
            <a:pPr defTabSz="987425"/>
            <a:r>
              <a:rPr lang="en-US" sz="1000">
                <a:solidFill>
                  <a:schemeClr val="tx1"/>
                </a:solidFill>
                <a:latin typeface="Times New Roman" pitchFamily="18" charset="0"/>
              </a:rPr>
              <a:t>Investigators:</a:t>
            </a:r>
          </a:p>
          <a:p>
            <a:pPr defTabSz="987425"/>
            <a:r>
              <a:rPr lang="en-US" sz="1000" b="0">
                <a:solidFill>
                  <a:schemeClr val="tx1"/>
                </a:solidFill>
                <a:latin typeface="Times New Roman" pitchFamily="18" charset="0"/>
              </a:rPr>
              <a:t>C. LANG-COMBESCOT</a:t>
            </a:r>
          </a:p>
          <a:p>
            <a:pPr defTabSz="987425"/>
            <a:r>
              <a:rPr lang="en-US" sz="1000" b="0">
                <a:solidFill>
                  <a:schemeClr val="tx1"/>
                </a:solidFill>
                <a:latin typeface="Times New Roman" pitchFamily="18" charset="0"/>
              </a:rPr>
              <a:t>F. MILITÄO DE SOUSA</a:t>
            </a:r>
          </a:p>
          <a:p>
            <a:pPr defTabSz="987425"/>
            <a:r>
              <a:rPr lang="en-US" sz="1000" b="0">
                <a:solidFill>
                  <a:schemeClr val="tx1"/>
                </a:solidFill>
                <a:latin typeface="Times New Roman" pitchFamily="18" charset="0"/>
              </a:rPr>
              <a:t>AW VASCONSELOS</a:t>
            </a:r>
          </a:p>
          <a:p>
            <a:pPr defTabSz="987425"/>
            <a:r>
              <a:rPr lang="en-US" sz="1000" b="0">
                <a:solidFill>
                  <a:schemeClr val="tx1"/>
                </a:solidFill>
                <a:latin typeface="Times New Roman" pitchFamily="18" charset="0"/>
              </a:rPr>
              <a:t>S SÁ PREIRE MILITÄO</a:t>
            </a:r>
          </a:p>
          <a:p>
            <a:pPr defTabSz="987425"/>
            <a:r>
              <a:rPr lang="en-US" sz="1000" b="0">
                <a:solidFill>
                  <a:schemeClr val="tx1"/>
                </a:solidFill>
                <a:latin typeface="Times New Roman" pitchFamily="18" charset="0"/>
              </a:rPr>
              <a:t>J ROUSSE</a:t>
            </a:r>
          </a:p>
        </p:txBody>
      </p:sp>
      <p:sp>
        <p:nvSpPr>
          <p:cNvPr id="44068" name="Text Box 36"/>
          <p:cNvSpPr txBox="1">
            <a:spLocks noChangeArrowheads="1"/>
          </p:cNvSpPr>
          <p:nvPr/>
        </p:nvSpPr>
        <p:spPr bwMode="auto">
          <a:xfrm>
            <a:off x="179388" y="1844675"/>
            <a:ext cx="2160587" cy="3527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0">
                <a:solidFill>
                  <a:schemeClr val="tx1"/>
                </a:solidFill>
              </a:rPr>
              <a:t>Study Type</a:t>
            </a:r>
          </a:p>
          <a:p>
            <a:r>
              <a:rPr lang="en-GB" sz="1400" b="0">
                <a:solidFill>
                  <a:schemeClr val="tx1"/>
                </a:solidFill>
              </a:rPr>
              <a:t>Randomised comparative </a:t>
            </a:r>
          </a:p>
          <a:p>
            <a:r>
              <a:rPr lang="en-GB" sz="1400" b="0">
                <a:solidFill>
                  <a:schemeClr val="tx1"/>
                </a:solidFill>
              </a:rPr>
              <a:t>bio-clinical </a:t>
            </a:r>
            <a:r>
              <a:rPr lang="en-GB" sz="1400" b="0" i="1">
                <a:solidFill>
                  <a:schemeClr val="tx1"/>
                </a:solidFill>
              </a:rPr>
              <a:t>in vivo</a:t>
            </a:r>
            <a:r>
              <a:rPr lang="en-GB" sz="1400" b="0">
                <a:solidFill>
                  <a:schemeClr val="tx1"/>
                </a:solidFill>
              </a:rPr>
              <a:t> trial, </a:t>
            </a:r>
          </a:p>
          <a:p>
            <a:r>
              <a:rPr lang="en-GB" sz="1400" b="0">
                <a:solidFill>
                  <a:schemeClr val="tx1"/>
                </a:solidFill>
              </a:rPr>
              <a:t>in double blind</a:t>
            </a:r>
          </a:p>
          <a:p>
            <a:endParaRPr lang="en-GB" sz="1400" b="0">
              <a:solidFill>
                <a:schemeClr val="tx1"/>
              </a:solidFill>
            </a:endParaRPr>
          </a:p>
          <a:p>
            <a:r>
              <a:rPr lang="en-GB" b="0">
                <a:solidFill>
                  <a:schemeClr val="tx1"/>
                </a:solidFill>
              </a:rPr>
              <a:t>Objective</a:t>
            </a:r>
          </a:p>
          <a:p>
            <a:r>
              <a:rPr lang="en-GB" sz="1400" b="0">
                <a:solidFill>
                  <a:schemeClr val="tx1"/>
                </a:solidFill>
              </a:rPr>
              <a:t>Measurement of </a:t>
            </a:r>
          </a:p>
          <a:p>
            <a:r>
              <a:rPr lang="en-GB" sz="1400" b="0">
                <a:solidFill>
                  <a:schemeClr val="tx1"/>
                </a:solidFill>
              </a:rPr>
              <a:t>re-infestation in </a:t>
            </a:r>
          </a:p>
          <a:p>
            <a:r>
              <a:rPr lang="en-GB" sz="1400" b="0">
                <a:solidFill>
                  <a:schemeClr val="tx1"/>
                </a:solidFill>
              </a:rPr>
              <a:t>two groups</a:t>
            </a:r>
            <a:endParaRPr lang="en-US" sz="1400" b="0">
              <a:solidFill>
                <a:schemeClr val="tx1"/>
              </a:solidFill>
            </a:endParaRPr>
          </a:p>
          <a:p>
            <a:endParaRPr lang="de-DE" sz="1400" b="0">
              <a:solidFill>
                <a:schemeClr val="tx1"/>
              </a:solidFill>
            </a:endParaRPr>
          </a:p>
          <a:p>
            <a:r>
              <a:rPr lang="de-DE" b="0">
                <a:solidFill>
                  <a:schemeClr val="tx1"/>
                </a:solidFill>
              </a:rPr>
              <a:t>Test Groups</a:t>
            </a:r>
          </a:p>
          <a:p>
            <a:r>
              <a:rPr lang="de-DE" sz="1400" b="0">
                <a:solidFill>
                  <a:schemeClr val="tx1"/>
                </a:solidFill>
              </a:rPr>
              <a:t>20 % IR3535</a:t>
            </a:r>
            <a:r>
              <a:rPr lang="de-DE" sz="1400" b="0" baseline="30000">
                <a:solidFill>
                  <a:schemeClr val="tx1"/>
                </a:solidFill>
              </a:rPr>
              <a:t>® </a:t>
            </a:r>
            <a:r>
              <a:rPr lang="de-DE" sz="1400" b="0">
                <a:solidFill>
                  <a:schemeClr val="tx1"/>
                </a:solidFill>
              </a:rPr>
              <a:t>Spray</a:t>
            </a:r>
          </a:p>
          <a:p>
            <a:r>
              <a:rPr lang="de-DE" sz="1400" b="0">
                <a:solidFill>
                  <a:schemeClr val="tx1"/>
                </a:solidFill>
              </a:rPr>
              <a:t>Placebo spray</a:t>
            </a:r>
            <a:endParaRPr lang="en-US" sz="1400" b="0">
              <a:solidFill>
                <a:schemeClr val="tx1"/>
              </a:solidFill>
            </a:endParaRPr>
          </a:p>
        </p:txBody>
      </p:sp>
      <p:grpSp>
        <p:nvGrpSpPr>
          <p:cNvPr id="44069" name="Group 37"/>
          <p:cNvGrpSpPr>
            <a:grpSpLocks/>
          </p:cNvGrpSpPr>
          <p:nvPr/>
        </p:nvGrpSpPr>
        <p:grpSpPr bwMode="auto">
          <a:xfrm>
            <a:off x="179388" y="5373688"/>
            <a:ext cx="1584325" cy="1254125"/>
            <a:chOff x="1084" y="4195"/>
            <a:chExt cx="1841" cy="1561"/>
          </a:xfrm>
        </p:grpSpPr>
        <p:pic>
          <p:nvPicPr>
            <p:cNvPr id="44070" name="Picture 38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207" y="4195"/>
              <a:ext cx="1718" cy="1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4071" name="Rectangle 39"/>
            <p:cNvSpPr>
              <a:spLocks noChangeArrowheads="1"/>
            </p:cNvSpPr>
            <p:nvPr/>
          </p:nvSpPr>
          <p:spPr bwMode="auto">
            <a:xfrm rot="-1922930">
              <a:off x="1084" y="5371"/>
              <a:ext cx="226" cy="38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nb-NO"/>
            </a:p>
          </p:txBody>
        </p:sp>
      </p:grpSp>
      <p:sp>
        <p:nvSpPr>
          <p:cNvPr id="44072" name="Text Box 40"/>
          <p:cNvSpPr txBox="1">
            <a:spLocks noChangeArrowheads="1"/>
          </p:cNvSpPr>
          <p:nvPr/>
        </p:nvSpPr>
        <p:spPr bwMode="auto">
          <a:xfrm>
            <a:off x="7451725" y="1747838"/>
            <a:ext cx="1466850" cy="1622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8746" tIns="49373" rIns="98746" bIns="49373">
            <a:spAutoFit/>
          </a:bodyPr>
          <a:lstStyle/>
          <a:p>
            <a:pPr defTabSz="987425"/>
            <a:r>
              <a:rPr lang="en-US" sz="2000" b="0">
                <a:solidFill>
                  <a:schemeClr val="tx1"/>
                </a:solidFill>
              </a:rPr>
              <a:t>Conditions</a:t>
            </a:r>
          </a:p>
          <a:p>
            <a:pPr defTabSz="987425"/>
            <a:r>
              <a:rPr lang="en-US" sz="1000" b="0">
                <a:solidFill>
                  <a:schemeClr val="tx1"/>
                </a:solidFill>
              </a:rPr>
              <a:t>Randomization of 40 </a:t>
            </a:r>
          </a:p>
          <a:p>
            <a:pPr defTabSz="987425"/>
            <a:r>
              <a:rPr lang="en-US" sz="1000" b="0">
                <a:solidFill>
                  <a:schemeClr val="tx1"/>
                </a:solidFill>
              </a:rPr>
              <a:t>Children in each group</a:t>
            </a:r>
          </a:p>
          <a:p>
            <a:pPr defTabSz="987425"/>
            <a:endParaRPr lang="en-US" sz="1000" b="0">
              <a:solidFill>
                <a:schemeClr val="tx1"/>
              </a:solidFill>
            </a:endParaRPr>
          </a:p>
          <a:p>
            <a:pPr defTabSz="987425"/>
            <a:r>
              <a:rPr lang="en-US" sz="2000" b="0">
                <a:solidFill>
                  <a:schemeClr val="tx1"/>
                </a:solidFill>
              </a:rPr>
              <a:t>Species</a:t>
            </a:r>
          </a:p>
          <a:p>
            <a:pPr defTabSz="987425"/>
            <a:r>
              <a:rPr lang="de-DE" sz="1000" b="0">
                <a:solidFill>
                  <a:schemeClr val="tx1"/>
                </a:solidFill>
              </a:rPr>
              <a:t>Head Lice</a:t>
            </a:r>
          </a:p>
          <a:p>
            <a:pPr defTabSz="987425"/>
            <a:r>
              <a:rPr lang="de-DE" sz="1000" b="0">
                <a:solidFill>
                  <a:schemeClr val="tx1"/>
                </a:solidFill>
              </a:rPr>
              <a:t>(Pediculosis capitis)</a:t>
            </a:r>
          </a:p>
          <a:p>
            <a:pPr defTabSz="987425"/>
            <a:endParaRPr lang="de-DE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_MerckPPT2003_Template_02_05">
  <a:themeElements>
    <a:clrScheme name="_MerckPPT2003_Template_02_05 1">
      <a:dk1>
        <a:srgbClr val="000000"/>
      </a:dk1>
      <a:lt1>
        <a:srgbClr val="FFFFFF"/>
      </a:lt1>
      <a:dk2>
        <a:srgbClr val="000000"/>
      </a:dk2>
      <a:lt2>
        <a:srgbClr val="E40017"/>
      </a:lt2>
      <a:accent1>
        <a:srgbClr val="0099CC"/>
      </a:accent1>
      <a:accent2>
        <a:srgbClr val="339933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8A2D"/>
      </a:accent6>
      <a:hlink>
        <a:srgbClr val="FF9900"/>
      </a:hlink>
      <a:folHlink>
        <a:srgbClr val="990099"/>
      </a:folHlink>
    </a:clrScheme>
    <a:fontScheme name="_MerckPPT2003_Template_02_0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8746" tIns="49373" rIns="98746" bIns="49373" numCol="1" anchor="ctr" anchorCtr="0" compatLnSpc="1">
        <a:prstTxWarp prst="textNoShape">
          <a:avLst/>
        </a:prstTxWarp>
      </a:bodyPr>
      <a:lstStyle>
        <a:defPPr marL="0" marR="0" indent="0" algn="l" defTabSz="9874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8746" tIns="49373" rIns="98746" bIns="49373" numCol="1" anchor="ctr" anchorCtr="0" compatLnSpc="1">
        <a:prstTxWarp prst="textNoShape">
          <a:avLst/>
        </a:prstTxWarp>
      </a:bodyPr>
      <a:lstStyle>
        <a:defPPr marL="0" marR="0" indent="0" algn="l" defTabSz="9874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_MerckPPT2003_Template_02_05 1">
        <a:dk1>
          <a:srgbClr val="000000"/>
        </a:dk1>
        <a:lt1>
          <a:srgbClr val="FFFFFF"/>
        </a:lt1>
        <a:dk2>
          <a:srgbClr val="000000"/>
        </a:dk2>
        <a:lt2>
          <a:srgbClr val="E40017"/>
        </a:lt2>
        <a:accent1>
          <a:srgbClr val="0099CC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8A2D"/>
        </a:accent6>
        <a:hlink>
          <a:srgbClr val="FF9900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E40017"/>
      </a:lt2>
      <a:accent1>
        <a:srgbClr val="0099CC"/>
      </a:accent1>
      <a:accent2>
        <a:srgbClr val="339933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8A2D"/>
      </a:accent6>
      <a:hlink>
        <a:srgbClr val="FF9900"/>
      </a:hlink>
      <a:folHlink>
        <a:srgbClr val="9900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_MerckPPT2003_Template_02_05 1">
    <a:dk1>
      <a:srgbClr val="000000"/>
    </a:dk1>
    <a:lt1>
      <a:srgbClr val="FFFFFF"/>
    </a:lt1>
    <a:dk2>
      <a:srgbClr val="000000"/>
    </a:dk2>
    <a:lt2>
      <a:srgbClr val="E40017"/>
    </a:lt2>
    <a:accent1>
      <a:srgbClr val="0099CC"/>
    </a:accent1>
    <a:accent2>
      <a:srgbClr val="339933"/>
    </a:accent2>
    <a:accent3>
      <a:srgbClr val="FFFFFF"/>
    </a:accent3>
    <a:accent4>
      <a:srgbClr val="000000"/>
    </a:accent4>
    <a:accent5>
      <a:srgbClr val="AACAE2"/>
    </a:accent5>
    <a:accent6>
      <a:srgbClr val="2D8A2D"/>
    </a:accent6>
    <a:hlink>
      <a:srgbClr val="FF9900"/>
    </a:hlink>
    <a:folHlink>
      <a:srgbClr val="99009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_MerckPPT2003_Template_02_05</Template>
  <TotalTime>4</TotalTime>
  <Words>593</Words>
  <Application>Microsoft Office PowerPoint</Application>
  <PresentationFormat>Skjermfremvisning (4:3)</PresentationFormat>
  <Paragraphs>187</Paragraphs>
  <Slides>9</Slides>
  <Notes>9</Notes>
  <HiddenSlides>0</HiddenSlides>
  <MMClips>0</MMClips>
  <ScaleCrop>false</ScaleCrop>
  <HeadingPairs>
    <vt:vector size="8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3" baseType="lpstr">
      <vt:lpstr>Times New Roman</vt:lpstr>
      <vt:lpstr>Arial</vt:lpstr>
      <vt:lpstr>_MerckPPT2003_Template_02_05</vt:lpstr>
      <vt:lpstr>Microsoft Office Excel Chart</vt:lpstr>
      <vt:lpstr>IR3535®:  Shield yourself against insects </vt:lpstr>
      <vt:lpstr>IR3535® the insect repellent</vt:lpstr>
      <vt:lpstr>IR3535® close to nature</vt:lpstr>
      <vt:lpstr>IR3535® excellent toxicological profile</vt:lpstr>
      <vt:lpstr>IR3535® excellent efficacy profile</vt:lpstr>
      <vt:lpstr>IR3535® excellent efficacy</vt:lpstr>
      <vt:lpstr>IR3535® latest study with mosquitos</vt:lpstr>
      <vt:lpstr>IR3535® latest study with ticks</vt:lpstr>
      <vt:lpstr>IR3535® latest study with lice</vt:lpstr>
    </vt:vector>
  </TitlesOfParts>
  <Company>Merck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Anja-Martina Bohlmann</dc:creator>
  <cp:lastModifiedBy>Tom</cp:lastModifiedBy>
  <cp:revision>79</cp:revision>
  <cp:lastPrinted>2002-02-26T10:47:29Z</cp:lastPrinted>
  <dcterms:created xsi:type="dcterms:W3CDTF">2009-08-22T14:24:32Z</dcterms:created>
  <dcterms:modified xsi:type="dcterms:W3CDTF">2014-04-23T13:38:16Z</dcterms:modified>
</cp:coreProperties>
</file>